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307" r:id="rId4"/>
    <p:sldId id="309" r:id="rId5"/>
    <p:sldId id="310" r:id="rId6"/>
    <p:sldId id="311" r:id="rId7"/>
    <p:sldId id="312" r:id="rId8"/>
    <p:sldId id="447" r:id="rId9"/>
    <p:sldId id="448" r:id="rId10"/>
    <p:sldId id="315" r:id="rId11"/>
    <p:sldId id="316" r:id="rId12"/>
    <p:sldId id="317" r:id="rId13"/>
    <p:sldId id="318" r:id="rId14"/>
    <p:sldId id="322" r:id="rId15"/>
    <p:sldId id="333" r:id="rId16"/>
    <p:sldId id="332" r:id="rId17"/>
    <p:sldId id="330" r:id="rId18"/>
    <p:sldId id="314" r:id="rId19"/>
    <p:sldId id="323" r:id="rId20"/>
    <p:sldId id="324" r:id="rId21"/>
    <p:sldId id="325" r:id="rId22"/>
    <p:sldId id="326"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7" r:id="rId36"/>
    <p:sldId id="346" r:id="rId37"/>
    <p:sldId id="349" r:id="rId38"/>
    <p:sldId id="350" r:id="rId39"/>
    <p:sldId id="351" r:id="rId40"/>
    <p:sldId id="352" r:id="rId41"/>
    <p:sldId id="353" r:id="rId42"/>
    <p:sldId id="354" r:id="rId43"/>
    <p:sldId id="355" r:id="rId44"/>
    <p:sldId id="358" r:id="rId45"/>
    <p:sldId id="359" r:id="rId46"/>
    <p:sldId id="360" r:id="rId47"/>
    <p:sldId id="361" r:id="rId48"/>
    <p:sldId id="356" r:id="rId49"/>
    <p:sldId id="362" r:id="rId50"/>
    <p:sldId id="363" r:id="rId51"/>
    <p:sldId id="364" r:id="rId52"/>
    <p:sldId id="365" r:id="rId53"/>
    <p:sldId id="357" r:id="rId54"/>
    <p:sldId id="366" r:id="rId55"/>
    <p:sldId id="367" r:id="rId56"/>
    <p:sldId id="368" r:id="rId57"/>
    <p:sldId id="372" r:id="rId58"/>
    <p:sldId id="373" r:id="rId59"/>
    <p:sldId id="369" r:id="rId60"/>
    <p:sldId id="370" r:id="rId61"/>
    <p:sldId id="371" r:id="rId62"/>
    <p:sldId id="378" r:id="rId63"/>
    <p:sldId id="374" r:id="rId64"/>
    <p:sldId id="375" r:id="rId65"/>
    <p:sldId id="376" r:id="rId66"/>
    <p:sldId id="377" r:id="rId67"/>
    <p:sldId id="379" r:id="rId68"/>
    <p:sldId id="380" r:id="rId69"/>
    <p:sldId id="381" r:id="rId70"/>
    <p:sldId id="386" r:id="rId71"/>
    <p:sldId id="387" r:id="rId72"/>
    <p:sldId id="388" r:id="rId73"/>
    <p:sldId id="389" r:id="rId74"/>
    <p:sldId id="390" r:id="rId75"/>
    <p:sldId id="391" r:id="rId76"/>
    <p:sldId id="392" r:id="rId77"/>
    <p:sldId id="438" r:id="rId78"/>
    <p:sldId id="439" r:id="rId79"/>
    <p:sldId id="440" r:id="rId80"/>
    <p:sldId id="441" r:id="rId81"/>
    <p:sldId id="393" r:id="rId82"/>
    <p:sldId id="395" r:id="rId83"/>
    <p:sldId id="398" r:id="rId84"/>
    <p:sldId id="396" r:id="rId85"/>
    <p:sldId id="399" r:id="rId86"/>
    <p:sldId id="400" r:id="rId87"/>
    <p:sldId id="401" r:id="rId88"/>
    <p:sldId id="402" r:id="rId89"/>
    <p:sldId id="404" r:id="rId90"/>
    <p:sldId id="405" r:id="rId91"/>
    <p:sldId id="406" r:id="rId92"/>
    <p:sldId id="407" r:id="rId93"/>
    <p:sldId id="409" r:id="rId94"/>
    <p:sldId id="410" r:id="rId95"/>
    <p:sldId id="411" r:id="rId96"/>
    <p:sldId id="412" r:id="rId97"/>
    <p:sldId id="413" r:id="rId98"/>
    <p:sldId id="415" r:id="rId99"/>
    <p:sldId id="414" r:id="rId100"/>
    <p:sldId id="416" r:id="rId101"/>
    <p:sldId id="417" r:id="rId102"/>
    <p:sldId id="418" r:id="rId103"/>
    <p:sldId id="419" r:id="rId104"/>
    <p:sldId id="420" r:id="rId105"/>
    <p:sldId id="421" r:id="rId106"/>
    <p:sldId id="422" r:id="rId107"/>
    <p:sldId id="423" r:id="rId108"/>
    <p:sldId id="424" r:id="rId109"/>
    <p:sldId id="425" r:id="rId110"/>
    <p:sldId id="426" r:id="rId111"/>
    <p:sldId id="427" r:id="rId112"/>
    <p:sldId id="428" r:id="rId113"/>
    <p:sldId id="431" r:id="rId114"/>
    <p:sldId id="429" r:id="rId115"/>
    <p:sldId id="432" r:id="rId116"/>
    <p:sldId id="430" r:id="rId117"/>
    <p:sldId id="433" r:id="rId118"/>
    <p:sldId id="434" r:id="rId119"/>
    <p:sldId id="435" r:id="rId120"/>
    <p:sldId id="436" r:id="rId121"/>
    <p:sldId id="437" r:id="rId122"/>
    <p:sldId id="442" r:id="rId123"/>
    <p:sldId id="443" r:id="rId124"/>
    <p:sldId id="444" r:id="rId125"/>
    <p:sldId id="445" r:id="rId126"/>
    <p:sldId id="446" r:id="rId127"/>
    <p:sldId id="449" r:id="rId128"/>
    <p:sldId id="451" r:id="rId129"/>
    <p:sldId id="450"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213"/>
  </p:normalViewPr>
  <p:slideViewPr>
    <p:cSldViewPr>
      <p:cViewPr>
        <p:scale>
          <a:sx n="70" d="100"/>
          <a:sy n="70" d="100"/>
        </p:scale>
        <p:origin x="3096"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presProps" Target="presProps.xml"/><Relationship Id="rId132" Type="http://schemas.openxmlformats.org/officeDocument/2006/relationships/viewProps" Target="viewProps.xml"/><Relationship Id="rId133" Type="http://schemas.openxmlformats.org/officeDocument/2006/relationships/theme" Target="theme/theme1.xml"/><Relationship Id="rId1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1349A-FA4B-4188-83B3-F02ED03D6C5A}" type="datetimeFigureOut">
              <a:rPr lang="en-US" smtClean="0"/>
              <a:pPr/>
              <a:t>3/3/16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304173-8E97-4978-97BE-22A34FF1F4A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1349A-FA4B-4188-83B3-F02ED03D6C5A}" type="datetimeFigureOut">
              <a:rPr lang="en-US" smtClean="0"/>
              <a:pPr/>
              <a:t>3/3/16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04173-8E97-4978-97BE-22A34FF1F4A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image" Target="../media/image2.jpeg"/><Relationship Id="rId20" Type="http://schemas.openxmlformats.org/officeDocument/2006/relationships/slide" Target="slide105.xml"/><Relationship Id="rId21" Type="http://schemas.openxmlformats.org/officeDocument/2006/relationships/slide" Target="slide107.xml"/><Relationship Id="rId22" Type="http://schemas.openxmlformats.org/officeDocument/2006/relationships/slide" Target="slide111.xml"/><Relationship Id="rId23" Type="http://schemas.openxmlformats.org/officeDocument/2006/relationships/slide" Target="slide122.xml"/><Relationship Id="rId10" Type="http://schemas.openxmlformats.org/officeDocument/2006/relationships/slide" Target="slide42.xml"/><Relationship Id="rId11" Type="http://schemas.openxmlformats.org/officeDocument/2006/relationships/slide" Target="slide56.xml"/><Relationship Id="rId12" Type="http://schemas.openxmlformats.org/officeDocument/2006/relationships/slide" Target="slide63.xml"/><Relationship Id="rId13" Type="http://schemas.openxmlformats.org/officeDocument/2006/relationships/slide" Target="slide68.xml"/><Relationship Id="rId14" Type="http://schemas.openxmlformats.org/officeDocument/2006/relationships/slide" Target="slide76.xml"/><Relationship Id="rId15" Type="http://schemas.openxmlformats.org/officeDocument/2006/relationships/slide" Target="slide81.xml"/><Relationship Id="rId16" Type="http://schemas.openxmlformats.org/officeDocument/2006/relationships/slide" Target="slide92.xml"/><Relationship Id="rId17" Type="http://schemas.openxmlformats.org/officeDocument/2006/relationships/slide" Target="slide94.xml"/><Relationship Id="rId18" Type="http://schemas.openxmlformats.org/officeDocument/2006/relationships/slide" Target="slide97.xml"/><Relationship Id="rId19" Type="http://schemas.openxmlformats.org/officeDocument/2006/relationships/slide" Target="slide102.xml"/><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slide" Target="slide7.xml"/><Relationship Id="rId4" Type="http://schemas.openxmlformats.org/officeDocument/2006/relationships/slide" Target="slide18.xml"/><Relationship Id="rId5" Type="http://schemas.openxmlformats.org/officeDocument/2006/relationships/slide" Target="slide24.xml"/><Relationship Id="rId6" Type="http://schemas.openxmlformats.org/officeDocument/2006/relationships/slide" Target="slide27.xml"/><Relationship Id="rId7" Type="http://schemas.openxmlformats.org/officeDocument/2006/relationships/slide" Target="slide30.xml"/><Relationship Id="rId8" Type="http://schemas.openxmlformats.org/officeDocument/2006/relationships/slide" Target="slide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Press the F5 button on your keyboard to start the tutorial</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a:p>
            <a:pPr>
              <a:buNone/>
            </a:pPr>
            <a:r>
              <a:rPr lang="en-US" sz="2200" dirty="0" smtClean="0"/>
              <a:t>The proteins made during interphase, help red blood cells carry oxygen.</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3581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5715000"/>
            <a:ext cx="10058400" cy="9906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Vein</a:t>
            </a:r>
            <a:endParaRPr lang="en-US" b="1" dirty="0">
              <a:solidFill>
                <a:schemeClr val="tx1"/>
              </a:solidFill>
              <a:latin typeface="Arial" pitchFamily="34" charset="0"/>
              <a:cs typeface="Arial" pitchFamily="34" charset="0"/>
            </a:endParaRPr>
          </a:p>
        </p:txBody>
      </p:sp>
      <p:sp>
        <p:nvSpPr>
          <p:cNvPr id="8" name="Oval 7"/>
          <p:cNvSpPr/>
          <p:nvPr/>
        </p:nvSpPr>
        <p:spPr>
          <a:xfrm>
            <a:off x="-2895600" y="59436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smtClean="0">
                <a:latin typeface="Arial" pitchFamily="34" charset="0"/>
                <a:cs typeface="Arial" pitchFamily="34" charset="0"/>
              </a:rPr>
              <a:t>RBC</a:t>
            </a:r>
            <a:endParaRPr lang="en-US" sz="2000" dirty="0">
              <a:latin typeface="Arial" pitchFamily="34" charset="0"/>
              <a:cs typeface="Arial" pitchFamily="34" charset="0"/>
            </a:endParaRPr>
          </a:p>
        </p:txBody>
      </p:sp>
      <p:sp>
        <p:nvSpPr>
          <p:cNvPr id="9" name="Oval 8"/>
          <p:cNvSpPr/>
          <p:nvPr/>
        </p:nvSpPr>
        <p:spPr>
          <a:xfrm>
            <a:off x="-914400" y="59436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smtClean="0">
                <a:latin typeface="Arial" pitchFamily="34" charset="0"/>
                <a:cs typeface="Arial" pitchFamily="34" charset="0"/>
              </a:rPr>
              <a:t>RBC</a:t>
            </a:r>
            <a:endParaRPr lang="en-US" sz="2000" dirty="0">
              <a:latin typeface="Arial" pitchFamily="34" charset="0"/>
              <a:cs typeface="Arial" pitchFamily="34" charset="0"/>
            </a:endParaRPr>
          </a:p>
        </p:txBody>
      </p:sp>
      <p:pic>
        <p:nvPicPr>
          <p:cNvPr id="10" name="Picture 2" descr="http://upload.wikimedia.org/wikipedia/commons/6/6c/RBC_micro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3962400" cy="456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42" presetClass="path" presetSubtype="0" repeatCount="indefinite" fill="hold" grpId="1" nodeType="withEffect">
                                  <p:stCondLst>
                                    <p:cond delay="0"/>
                                  </p:stCondLst>
                                  <p:childTnLst>
                                    <p:animMotion origin="layout" path="M -3.33333E-6 -1.11111E-6 L 1.19167 -1.11111E-6 " pathEditMode="relative" rAng="0" ptsTypes="AA">
                                      <p:cBhvr>
                                        <p:cTn id="10" dur="4500" fill="hold"/>
                                        <p:tgtEl>
                                          <p:spTgt spid="9"/>
                                        </p:tgtEl>
                                        <p:attrNameLst>
                                          <p:attrName>ppt_x</p:attrName>
                                          <p:attrName>ppt_y</p:attrName>
                                        </p:attrNameLst>
                                      </p:cBhvr>
                                      <p:rCtr x="59583" y="0"/>
                                    </p:animMotion>
                                  </p:childTnLst>
                                </p:cTn>
                              </p:par>
                              <p:par>
                                <p:cTn id="11" presetID="42" presetClass="path" presetSubtype="0" repeatCount="indefinite" fill="hold" grpId="1" nodeType="withEffect">
                                  <p:stCondLst>
                                    <p:cond delay="0"/>
                                  </p:stCondLst>
                                  <p:childTnLst>
                                    <p:animMotion origin="layout" path="M 3.33333E-6 -1.11111E-6 L 1.58333 -1.11111E-6 " pathEditMode="relative" rAng="0" ptsTypes="AA">
                                      <p:cBhvr>
                                        <p:cTn id="12" dur="5500" fill="hold"/>
                                        <p:tgtEl>
                                          <p:spTgt spid="8"/>
                                        </p:tgtEl>
                                        <p:attrNameLst>
                                          <p:attrName>ppt_x</p:attrName>
                                          <p:attrName>ppt_y</p:attrName>
                                        </p:attrNameLst>
                                      </p:cBhvr>
                                      <p:rCtr x="79167" y="0"/>
                                    </p:animMotion>
                                  </p:childTnLst>
                                </p:cTn>
                              </p:par>
                              <p:par>
                                <p:cTn id="13" presetID="8" presetClass="emph" presetSubtype="0" repeatCount="indefinite" fill="hold" grpId="0" nodeType="withEffect">
                                  <p:stCondLst>
                                    <p:cond delay="0"/>
                                  </p:stCondLst>
                                  <p:childTnLst>
                                    <p:animRot by="21600000">
                                      <p:cBhvr>
                                        <p:cTn id="14" dur="2000" fill="hold"/>
                                        <p:tgtEl>
                                          <p:spTgt spid="9"/>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8"/>
                                        </p:tgtEl>
                                        <p:attrNameLst>
                                          <p:attrName>r</p:attrName>
                                        </p:attrNameLst>
                                      </p:cBhvr>
                                    </p:animRot>
                                  </p:childTnLst>
                                </p:cTn>
                              </p:par>
                            </p:childTnLst>
                          </p:cTn>
                        </p:par>
                        <p:par>
                          <p:cTn id="17" fill="hold">
                            <p:stCondLst>
                              <p:cond delay="55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8" grpId="1" animBg="1"/>
      <p:bldP spid="9" grpId="0" animBg="1"/>
      <p:bldP spid="9"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1, the nucleus will often regrow.</a:t>
            </a:r>
          </a:p>
          <a:p>
            <a:pPr>
              <a:buNone/>
            </a:pPr>
            <a:r>
              <a:rPr lang="en-US" sz="2200" dirty="0" smtClean="0"/>
              <a:t>Cytokinesis will divide the cytoplasm into two separate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930096" y="6096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Cytokinesis splits the cell in two</a:t>
            </a:r>
            <a:endParaRPr lang="en-US" b="1" dirty="0">
              <a:solidFill>
                <a:srgbClr val="FF0000"/>
              </a:solidFill>
            </a:endParaRPr>
          </a:p>
        </p:txBody>
      </p:sp>
    </p:spTree>
    <p:extLst>
      <p:ext uri="{BB962C8B-B14F-4D97-AF65-F5344CB8AC3E}">
        <p14:creationId xmlns:p14="http://schemas.microsoft.com/office/powerpoint/2010/main" val="41102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780"/>
                            </p:stCondLst>
                            <p:childTnLst>
                              <p:par>
                                <p:cTn id="10" presetID="16" presetClass="entr" presetSubtype="42" fill="hold" nodeType="afterEffect">
                                  <p:stCondLst>
                                    <p:cond delay="100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4000"/>
                                        <p:tgtEl>
                                          <p:spTgt spid="36"/>
                                        </p:tgtEl>
                                      </p:cBhvr>
                                    </p:animEffect>
                                  </p:childTnLst>
                                </p:cTn>
                              </p:par>
                            </p:childTnLst>
                          </p:cTn>
                        </p:par>
                        <p:par>
                          <p:cTn id="13" fill="hold">
                            <p:stCondLst>
                              <p:cond delay="578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1, the nucleus will often regrow.</a:t>
            </a:r>
          </a:p>
          <a:p>
            <a:pPr>
              <a:buNone/>
            </a:pPr>
            <a:r>
              <a:rPr lang="en-US" sz="2200" dirty="0" smtClean="0"/>
              <a:t>Cytokinesis will divide the cytoplasm into two separate cells.</a:t>
            </a:r>
          </a:p>
          <a:p>
            <a:pPr>
              <a:buNone/>
            </a:pPr>
            <a:r>
              <a:rPr lang="en-US" sz="2200" dirty="0" smtClean="0"/>
              <a:t>This will complete the first half of meiosis. However, the germ cells that undergo meiosis will divide once more.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4671657"/>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6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44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The purpose of meiosis is to reduce the amount of DNA in the gametes by half. That is why another round of division is needed.</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Prophase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3557169"/>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0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1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The purpose of meiosis is to reduce the amount of DNA in the gametes by half. That is why another round of division is needed.</a:t>
            </a:r>
          </a:p>
          <a:p>
            <a:pPr>
              <a:buNone/>
            </a:pPr>
            <a:r>
              <a:rPr lang="en-US" sz="2200" dirty="0" smtClean="0"/>
              <a:t>During prophase 2, the following events happen:</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Prophase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4191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6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The purpose of meiosis is to reduce the amount of DNA in the gametes by half. That is why another round of division is needed.</a:t>
            </a:r>
          </a:p>
          <a:p>
            <a:pPr>
              <a:buNone/>
            </a:pPr>
            <a:r>
              <a:rPr lang="en-US" sz="2200" dirty="0" smtClean="0"/>
              <a:t>During prophase 2, the following events happen:</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Prophase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200" y="5373975"/>
            <a:ext cx="4191000" cy="646331"/>
          </a:xfrm>
          <a:prstGeom prst="rect">
            <a:avLst/>
          </a:prstGeom>
        </p:spPr>
        <p:txBody>
          <a:bodyPr wrap="square">
            <a:spAutoFit/>
          </a:bodyPr>
          <a:lstStyle/>
          <a:p>
            <a:pPr algn="ctr">
              <a:buNone/>
            </a:pPr>
            <a:r>
              <a:rPr lang="en-US" b="1" dirty="0" smtClean="0">
                <a:solidFill>
                  <a:srgbClr val="FF0000"/>
                </a:solidFill>
              </a:rPr>
              <a:t>Spindle fibers are formed and the nuclei dissolve again.</a:t>
            </a:r>
            <a:endParaRPr lang="en-US" b="1" dirty="0">
              <a:solidFill>
                <a:srgbClr val="FF0000"/>
              </a:solidFill>
            </a:endParaRPr>
          </a:p>
        </p:txBody>
      </p:sp>
    </p:spTree>
    <p:extLst>
      <p:ext uri="{BB962C8B-B14F-4D97-AF65-F5344CB8AC3E}">
        <p14:creationId xmlns:p14="http://schemas.microsoft.com/office/powerpoint/2010/main" val="16618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970"/>
                            </p:stCondLst>
                            <p:childTnLst>
                              <p:par>
                                <p:cTn id="10" presetID="14" presetClass="exit" presetSubtype="10" fill="hold" grpId="0" nodeType="afterEffect">
                                  <p:stCondLst>
                                    <p:cond delay="1000"/>
                                  </p:stCondLst>
                                  <p:childTnLst>
                                    <p:animEffect transition="out" filter="randombar(horizontal)">
                                      <p:cBhvr>
                                        <p:cTn id="11" dur="4000"/>
                                        <p:tgtEl>
                                          <p:spTgt spid="35"/>
                                        </p:tgtEl>
                                      </p:cBhvr>
                                    </p:animEffect>
                                    <p:set>
                                      <p:cBhvr>
                                        <p:cTn id="12" dur="1" fill="hold">
                                          <p:stCondLst>
                                            <p:cond delay="3999"/>
                                          </p:stCondLst>
                                        </p:cTn>
                                        <p:tgtEl>
                                          <p:spTgt spid="35"/>
                                        </p:tgtEl>
                                        <p:attrNameLst>
                                          <p:attrName>style.visibility</p:attrName>
                                        </p:attrNameLst>
                                      </p:cBhvr>
                                      <p:to>
                                        <p:strVal val="hidden"/>
                                      </p:to>
                                    </p:set>
                                  </p:childTnLst>
                                </p:cTn>
                              </p:par>
                              <p:par>
                                <p:cTn id="13" presetID="14" presetClass="exit" presetSubtype="10" fill="hold" grpId="0" nodeType="withEffect">
                                  <p:stCondLst>
                                    <p:cond delay="1000"/>
                                  </p:stCondLst>
                                  <p:childTnLst>
                                    <p:animEffect transition="out" filter="randombar(horizontal)">
                                      <p:cBhvr>
                                        <p:cTn id="14" dur="4000"/>
                                        <p:tgtEl>
                                          <p:spTgt spid="34"/>
                                        </p:tgtEl>
                                      </p:cBhvr>
                                    </p:animEffect>
                                    <p:set>
                                      <p:cBhvr>
                                        <p:cTn id="15" dur="1" fill="hold">
                                          <p:stCondLst>
                                            <p:cond delay="3999"/>
                                          </p:stCondLst>
                                        </p:cTn>
                                        <p:tgtEl>
                                          <p:spTgt spid="34"/>
                                        </p:tgtEl>
                                        <p:attrNameLst>
                                          <p:attrName>style.visibility</p:attrName>
                                        </p:attrNameLst>
                                      </p:cBhvr>
                                      <p:to>
                                        <p:strVal val="hidden"/>
                                      </p:to>
                                    </p:set>
                                  </p:childTnLst>
                                </p:cTn>
                              </p:par>
                            </p:childTnLst>
                          </p:cTn>
                        </p:par>
                        <p:par>
                          <p:cTn id="16" fill="hold">
                            <p:stCondLst>
                              <p:cond delay="597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35" grpId="0" animBg="1"/>
      <p:bldP spid="3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2, spindle fibers will pull the chromosomes to the equator of both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Metaphase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30036" y="3180039"/>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2, spindle fibers will pull the chromosomes to the equator of both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Metaphase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6200" y="5373975"/>
            <a:ext cx="4191000" cy="646331"/>
          </a:xfrm>
          <a:prstGeom prst="rect">
            <a:avLst/>
          </a:prstGeom>
        </p:spPr>
        <p:txBody>
          <a:bodyPr wrap="square">
            <a:spAutoFit/>
          </a:bodyPr>
          <a:lstStyle/>
          <a:p>
            <a:pPr algn="ctr">
              <a:buNone/>
            </a:pPr>
            <a:r>
              <a:rPr lang="en-US" b="1" dirty="0" smtClean="0">
                <a:solidFill>
                  <a:srgbClr val="FF0000"/>
                </a:solidFill>
              </a:rPr>
              <a:t>Spindle fibers pull the chromosomes to equator</a:t>
            </a:r>
            <a:endParaRPr lang="en-US" b="1" dirty="0">
              <a:solidFill>
                <a:srgbClr val="FF0000"/>
              </a:solidFill>
            </a:endParaRPr>
          </a:p>
        </p:txBody>
      </p:sp>
    </p:spTree>
    <p:extLst>
      <p:ext uri="{BB962C8B-B14F-4D97-AF65-F5344CB8AC3E}">
        <p14:creationId xmlns:p14="http://schemas.microsoft.com/office/powerpoint/2010/main" val="27268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nodeType="withEffect">
                                  <p:stCondLst>
                                    <p:cond delay="1000"/>
                                  </p:stCondLst>
                                  <p:childTnLst>
                                    <p:animMotion origin="layout" path="M 3.05556E-6 -4.6531E-6 C -0.01215 0.00787 -0.00608 0.00324 -0.01788 0.01388 C -0.02135 0.01689 -0.02326 0.02244 -0.02674 0.02567 C -0.03524 0.04209 -0.02413 0.02221 -0.0342 0.03562 C -0.03906 0.04209 -0.03976 0.05134 -0.04479 0.05759 C -0.04618 0.06383 -0.04583 0.0643 -0.04913 0.06961 C -0.0526 0.07517 -0.05226 0.07123 -0.05226 0.0754 " pathEditMode="relative" ptsTypes="ffffffA">
                                      <p:cBhvr>
                                        <p:cTn id="10" dur="4000" fill="hold"/>
                                        <p:tgtEl>
                                          <p:spTgt spid="7"/>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0 0 C 0.00191 -0.00139 0.00416 -0.00231 0.0059 -0.00393 C 0.00764 -0.00555 0.00851 -0.00856 0.01041 -0.00995 C 0.01267 -0.01157 0.01788 -0.01203 0.01788 -0.01203 " pathEditMode="relative" ptsTypes="fffA">
                                      <p:cBhvr>
                                        <p:cTn id="12" dur="4000" fill="hold"/>
                                        <p:tgtEl>
                                          <p:spTgt spid="11"/>
                                        </p:tgtEl>
                                        <p:attrNameLst>
                                          <p:attrName>ppt_x</p:attrName>
                                          <p:attrName>ppt_y</p:attrName>
                                        </p:attrNameLst>
                                      </p:cBhvr>
                                    </p:animMotion>
                                  </p:childTnLst>
                                </p:cTn>
                              </p:par>
                              <p:par>
                                <p:cTn id="13" presetID="0" presetClass="path" presetSubtype="0" accel="50000" decel="50000" fill="hold" nodeType="withEffect">
                                  <p:stCondLst>
                                    <p:cond delay="1000"/>
                                  </p:stCondLst>
                                  <p:childTnLst>
                                    <p:animMotion origin="layout" path="M 0 0 C 0.00191 -0.00139 0.00416 -0.00231 0.0059 -0.00393 C 0.00764 -0.00555 0.00851 -0.00856 0.01041 -0.00995 C 0.01267 -0.01157 0.01788 -0.01203 0.01788 -0.01203 " pathEditMode="relative" ptsTypes="fffA">
                                      <p:cBhvr>
                                        <p:cTn id="14" dur="4000" fill="hold"/>
                                        <p:tgtEl>
                                          <p:spTgt spid="10"/>
                                        </p:tgtEl>
                                        <p:attrNameLst>
                                          <p:attrName>ppt_x</p:attrName>
                                          <p:attrName>ppt_y</p:attrName>
                                        </p:attrNameLst>
                                      </p:cBhvr>
                                    </p:animMotion>
                                  </p:childTnLst>
                                </p:cTn>
                              </p:par>
                              <p:par>
                                <p:cTn id="15" presetID="0" presetClass="path" presetSubtype="0" accel="50000" decel="50000" fill="hold" nodeType="withEffect">
                                  <p:stCondLst>
                                    <p:cond delay="1000"/>
                                  </p:stCondLst>
                                  <p:childTnLst>
                                    <p:animMotion origin="layout" path="M -6.11111E-6 -8.59389E-6 C 0.01024 0.00901 0.00225 0.00231 0.02239 0.01572 C 0.02638 0.0185 0.03437 0.02381 0.03437 0.02381 C 0.03906 0.03029 0.04374 0.0326 0.04774 0.03977 C 0.05069 0.04509 0.05659 0.0555 0.05659 0.0555 C 0.0585 0.06521 0.0618 0.07377 0.06406 0.08348 C 0.06736 0.09805 0.06718 0.09065 0.06718 0.09736 " pathEditMode="relative" ptsTypes="ffffffA">
                                      <p:cBhvr>
                                        <p:cTn id="16" dur="4000" fill="hold"/>
                                        <p:tgtEl>
                                          <p:spTgt spid="4"/>
                                        </p:tgtEl>
                                        <p:attrNameLst>
                                          <p:attrName>ppt_x</p:attrName>
                                          <p:attrName>ppt_y</p:attrName>
                                        </p:attrNameLst>
                                      </p:cBhvr>
                                    </p:animMotion>
                                  </p:childTnLst>
                                </p:cTn>
                              </p:par>
                              <p:par>
                                <p:cTn id="17" presetID="0" presetClass="path" presetSubtype="0" accel="50000" decel="50000" fill="hold" nodeType="withEffect">
                                  <p:stCondLst>
                                    <p:cond delay="1000"/>
                                  </p:stCondLst>
                                  <p:childTnLst>
                                    <p:animMotion origin="layout" path="M 0 0 C -0.0118 -0.00763 -0.01684 -0.02359 -0.02986 -0.02775 C -0.03333 -0.03238 -0.03159 -0.03191 -0.03437 -0.03191 " pathEditMode="relative" ptsTypes="ffA">
                                      <p:cBhvr>
                                        <p:cTn id="18" dur="4000" fill="hold"/>
                                        <p:tgtEl>
                                          <p:spTgt spid="9"/>
                                        </p:tgtEl>
                                        <p:attrNameLst>
                                          <p:attrName>ppt_x</p:attrName>
                                          <p:attrName>ppt_y</p:attrName>
                                        </p:attrNameLst>
                                      </p:cBhvr>
                                    </p:animMotion>
                                  </p:childTnLst>
                                </p:cTn>
                              </p:par>
                              <p:par>
                                <p:cTn id="19" presetID="0" presetClass="path" presetSubtype="0" accel="50000" decel="50000" fill="hold" nodeType="withEffect">
                                  <p:stCondLst>
                                    <p:cond delay="1000"/>
                                  </p:stCondLst>
                                  <p:childTnLst>
                                    <p:animMotion origin="layout" path="M 0 0 C -0.0118 -0.00763 -0.01684 -0.02359 -0.02986 -0.02775 C -0.03333 -0.03238 -0.03159 -0.03191 -0.03437 -0.03191 " pathEditMode="relative" ptsTypes="ffA">
                                      <p:cBhvr>
                                        <p:cTn id="20" dur="4000" fill="hold"/>
                                        <p:tgtEl>
                                          <p:spTgt spid="8"/>
                                        </p:tgtEl>
                                        <p:attrNameLst>
                                          <p:attrName>ppt_x</p:attrName>
                                          <p:attrName>ppt_y</p:attrName>
                                        </p:attrNameLst>
                                      </p:cBhvr>
                                    </p:animMotion>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2 chromatids.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2895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1447800" y="35814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590800" y="3578034"/>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505200" y="3515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602852" y="3505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17863" y="35310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1663" y="35052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9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2 chromatids.</a:t>
            </a:r>
          </a:p>
          <a:p>
            <a:pPr>
              <a:buNone/>
            </a:pPr>
            <a:r>
              <a:rPr lang="en-US" sz="2200" dirty="0" smtClean="0"/>
              <a:t>During anaphase 2, spindle fibers will pull apart the chromosomes.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3581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1447800" y="35814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590800" y="3578034"/>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505200" y="3515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602852" y="3505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17863" y="35310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1663" y="35052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0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2 chromatids.</a:t>
            </a:r>
          </a:p>
          <a:p>
            <a:pPr>
              <a:buNone/>
            </a:pPr>
            <a:r>
              <a:rPr lang="en-US" sz="2200" dirty="0" smtClean="0"/>
              <a:t>During anaphase 2, spindle fibers will pull apart the chromosomes.</a:t>
            </a:r>
          </a:p>
          <a:p>
            <a:pPr>
              <a:buNone/>
            </a:pPr>
            <a:r>
              <a:rPr lang="en-US" sz="2200" dirty="0" smtClean="0"/>
              <a:t>One chromatid will be pulled to each end of the cell.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4343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1447800" y="35814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590800" y="3578034"/>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505200" y="3515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602852" y="3505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17863" y="35310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1663" y="35052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0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9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pic>
        <p:nvPicPr>
          <p:cNvPr id="7" name="Picture 4" descr="http://upload.wikimedia.org/wikipedia/commons/3/3e/Nerve.ni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65094"/>
            <a:ext cx="4419600" cy="5612432"/>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1 7"/>
          <p:cNvSpPr/>
          <p:nvPr/>
        </p:nvSpPr>
        <p:spPr>
          <a:xfrm>
            <a:off x="609600" y="1183341"/>
            <a:ext cx="381000" cy="457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a:p>
            <a:pPr>
              <a:buNone/>
            </a:pPr>
            <a:r>
              <a:rPr lang="en-US" sz="2200" dirty="0" smtClean="0"/>
              <a:t>The proteins made during interphase, help red blood cells carry oxygen.</a:t>
            </a:r>
          </a:p>
          <a:p>
            <a:pPr>
              <a:buNone/>
            </a:pPr>
            <a:r>
              <a:rPr lang="en-US" sz="2200" dirty="0"/>
              <a:t>The proteins made during interphase, help </a:t>
            </a:r>
            <a:r>
              <a:rPr lang="en-US" sz="2200" dirty="0" smtClean="0"/>
              <a:t>nerve cells send message to and from the brain.</a:t>
            </a:r>
            <a:endParaRPr lang="en-US" sz="2200" dirty="0"/>
          </a:p>
        </p:txBody>
      </p:sp>
      <p:sp>
        <p:nvSpPr>
          <p:cNvPr id="6" name="Action Button: Forward or Next 5">
            <a:hlinkClick r:id="" action="ppaction://hlinkshowjump?jump=nextslide" highlightClick="1"/>
          </p:cNvPr>
          <p:cNvSpPr/>
          <p:nvPr/>
        </p:nvSpPr>
        <p:spPr>
          <a:xfrm>
            <a:off x="6248400" y="46863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4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0" presetClass="path" presetSubtype="0" repeatCount="indefinite" accel="50000" decel="50000" fill="hold" grpId="1" nodeType="withEffect">
                                  <p:stCondLst>
                                    <p:cond delay="0"/>
                                  </p:stCondLst>
                                  <p:childTnLst>
                                    <p:animMotion origin="layout" path="M -3.33333E-6 -2.22222E-6 C 0.00157 0.00046 0.00313 0.00069 0.00469 0.00162 C 0.00591 0.00231 0.00695 0.00393 0.00816 0.00463 C 0.01111 0.00602 0.01441 0.00648 0.01736 0.00787 C 0.0198 0.0125 0.02066 0.01643 0.02205 0.02176 C 0.02309 0.03125 0.02275 0.04097 0.029 0.04653 C 0.02986 0.04815 0.03039 0.05 0.03143 0.05116 C 0.03247 0.05208 0.03403 0.05162 0.0349 0.05278 C 0.03577 0.05393 0.03525 0.05602 0.03594 0.05741 C 0.03855 0.06343 0.04532 0.06782 0.05 0.06991 C 0.05469 0.07963 0.06216 0.08356 0.0698 0.08843 C 0.07552 0.09676 0.06806 0.08704 0.07552 0.09305 C 0.079 0.09583 0.07952 0.09907 0.08368 0.10093 C 0.08629 0.10648 0.08594 0.10972 0.09063 0.1118 C 0.0915 0.11273 0.09254 0.11366 0.09306 0.11481 C 0.09375 0.1162 0.09323 0.11829 0.0941 0.11944 C 0.10018 0.12778 0.10504 0.12824 0.11268 0.13194 C 0.12101 0.13588 0.12848 0.14167 0.13716 0.14421 C 0.14931 0.15555 0.17066 0.15856 0.1849 0.15972 C 0.21945 0.17593 0.25139 0.16528 0.29184 0.16597 C 0.29289 0.17639 0.29757 0.2 0.30348 0.20787 C 0.30382 0.20949 0.30434 0.21088 0.30469 0.2125 C 0.30504 0.21412 0.30539 0.21551 0.30573 0.21713 C 0.30643 0.22014 0.30816 0.22639 0.30816 0.22639 C 0.30903 0.24977 0.31059 0.27963 0.30816 0.30231 C 0.30712 0.31204 0.29688 0.31968 0.29184 0.32407 C 0.2908 0.32616 0.28889 0.33032 0.28716 0.33194 C 0.2849 0.33426 0.28021 0.33796 0.28021 0.33796 C 0.27761 0.34305 0.27292 0.35 0.26858 0.35208 C 0.26702 0.35417 0.26563 0.35648 0.26389 0.35833 C 0.26164 0.36065 0.25677 0.36435 0.25677 0.36435 C 0.25434 0.37407 0.2533 0.38958 0.24757 0.39699 C 0.24601 0.4037 0.24462 0.41042 0.24306 0.41713 C 0.24375 0.43981 0.24427 0.46273 0.24532 0.48542 C 0.24532 0.48704 0.24618 0.48843 0.24653 0.49005 C 0.24688 0.49468 0.24584 0.49977 0.24757 0.50393 C 0.25018 0.51018 0.25469 0.51134 0.2592 0.51319 C 0.26285 0.51643 0.26563 0.51759 0.2698 0.51944 C 0.27223 0.52315 0.27396 0.52708 0.27674 0.53032 C 0.27882 0.53935 0.28195 0.54398 0.28594 0.55208 C 0.28681 0.5537 0.28837 0.55671 0.28837 0.55671 C 0.28959 0.56204 0.29167 0.56389 0.29306 0.56898 C 0.29341 0.57222 0.29341 0.58171 0.29532 0.58611 C 0.29931 0.59537 0.30695 0.59907 0.31164 0.60787 C 0.31233 0.61111 0.31441 0.62407 0.31615 0.62639 C 0.31702 0.62755 0.31858 0.62755 0.3198 0.62801 C 0.32101 0.6331 0.32153 0.63657 0.32431 0.64051 C 0.32466 0.64213 0.32518 0.64352 0.32552 0.64514 C 0.32605 0.64699 0.32674 0.65116 0.32674 0.65116 " pathEditMode="relative" ptsTypes="ffffffffffffffffffffffffffffffffffffffffffffffffA">
                                      <p:cBhvr>
                                        <p:cTn id="12" dur="2000" fill="hold"/>
                                        <p:tgtEl>
                                          <p:spTgt spid="8"/>
                                        </p:tgtEl>
                                        <p:attrNameLst>
                                          <p:attrName>ppt_x</p:attrName>
                                          <p:attrName>ppt_y</p:attrName>
                                        </p:attrNameLst>
                                      </p:cBhvr>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uiExpand="1" build="p"/>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2 chromatids.</a:t>
            </a:r>
          </a:p>
          <a:p>
            <a:pPr>
              <a:buNone/>
            </a:pPr>
            <a:r>
              <a:rPr lang="en-US" sz="2200" dirty="0" smtClean="0"/>
              <a:t>During anaphase 2, spindle fibers will pull apart the chromosomes.</a:t>
            </a:r>
          </a:p>
          <a:p>
            <a:pPr>
              <a:buNone/>
            </a:pPr>
            <a:r>
              <a:rPr lang="en-US" sz="2200" dirty="0" smtClean="0"/>
              <a:t>One chromatid will be pulled to each end of the cell.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537090" y="3581842"/>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447800" y="35814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685228" y="3578034"/>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590800" y="3594143"/>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rot="1230023">
            <a:off x="3689897" y="3515384"/>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595977" y="3670092"/>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505200" y="3988331"/>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602852" y="3505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17863" y="35310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1663" y="35052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6200" y="5373975"/>
            <a:ext cx="4191000" cy="646331"/>
          </a:xfrm>
          <a:prstGeom prst="rect">
            <a:avLst/>
          </a:prstGeom>
        </p:spPr>
        <p:txBody>
          <a:bodyPr wrap="square">
            <a:spAutoFit/>
          </a:bodyPr>
          <a:lstStyle/>
          <a:p>
            <a:pPr algn="ctr">
              <a:buNone/>
            </a:pPr>
            <a:r>
              <a:rPr lang="en-US" b="1" dirty="0" smtClean="0">
                <a:solidFill>
                  <a:srgbClr val="FF0000"/>
                </a:solidFill>
              </a:rPr>
              <a:t>Chromatids pulled to opposite ends of the cell</a:t>
            </a:r>
            <a:endParaRPr lang="en-US" b="1" dirty="0">
              <a:solidFill>
                <a:srgbClr val="FF0000"/>
              </a:solidFill>
            </a:endParaRPr>
          </a:p>
        </p:txBody>
      </p:sp>
    </p:spTree>
    <p:extLst>
      <p:ext uri="{BB962C8B-B14F-4D97-AF65-F5344CB8AC3E}">
        <p14:creationId xmlns:p14="http://schemas.microsoft.com/office/powerpoint/2010/main" val="7412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1000"/>
                                  </p:stCondLst>
                                  <p:childTnLst>
                                    <p:animMotion origin="layout" path="M 3.33333E-6 7.86673E-6 C -0.00035 -0.00925 -0.00017 -0.01827 -0.00087 -0.02753 C -0.00191 -0.0421 -0.00642 -0.05668 -0.00798 -0.07126 C -0.00955 -0.08583 -0.00972 -0.10365 -0.01441 -0.11707 C -0.01632 -0.12239 -0.01892 -0.12702 -0.02083 -0.13211 C -0.02239 -0.14391 -0.02899 -0.15478 -0.03194 -0.16612 C -0.03264 -0.1689 -0.03333 -0.1719 -0.03437 -0.17468 C -0.03524 -0.17699 -0.03767 -0.18116 -0.03767 -0.18116 " pathEditMode="relative" ptsTypes="fffffffA">
                                      <p:cBhvr>
                                        <p:cTn id="6" dur="4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1000"/>
                                  </p:stCondLst>
                                  <p:childTnLst>
                                    <p:animMotion origin="layout" path="M -3.61111E-6 3.74364E-6 C -0.00104 0.02152 -0.00226 0.02198 -0.00885 0.03933 C -0.00955 0.04419 -0.01059 0.04859 -0.01198 0.05322 C -0.01354 0.06872 -0.01719 0.08283 -0.02396 0.09579 C -0.02535 0.1025 -0.02864 0.10643 -0.03038 0.11291 C -0.03298 0.12263 -0.03715 0.1305 -0.0408 0.13952 " pathEditMode="relative" ptsTypes="fffffA">
                                      <p:cBhvr>
                                        <p:cTn id="8" dur="4000" fill="hold"/>
                                        <p:tgtEl>
                                          <p:spTgt spid="43"/>
                                        </p:tgtEl>
                                        <p:attrNameLst>
                                          <p:attrName>ppt_x</p:attrName>
                                          <p:attrName>ppt_y</p:attrName>
                                        </p:attrNameLst>
                                      </p:cBhvr>
                                    </p:animMotion>
                                  </p:childTnLst>
                                </p:cTn>
                              </p:par>
                              <p:par>
                                <p:cTn id="9" presetID="0" presetClass="path" presetSubtype="0" accel="50000" decel="50000" fill="hold" nodeType="withEffect">
                                  <p:stCondLst>
                                    <p:cond delay="1000"/>
                                  </p:stCondLst>
                                  <p:childTnLst>
                                    <p:animMotion origin="layout" path="M -1.11111E-6 4.72004E-7 C 0.00416 -0.03563 -0.00504 -0.07265 0.00486 -0.10643 C 0.0059 -0.11453 0.00798 -0.1173 0.01041 -0.12471 C 0.01857 -0.14877 0.01336 -0.13836 0.01927 -0.14923 C 0.02083 -0.16103 0.0276 -0.17862 0.03368 -0.18764 C 0.03489 -0.19204 0.03611 -0.19343 0.03611 -0.19828 " pathEditMode="relative" ptsTypes="fffffA">
                                      <p:cBhvr>
                                        <p:cTn id="10" dur="40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4.16667E-6 -3.97038E-6 C -0.00104 0.00625 -0.0026 0.01157 -0.00399 0.01759 C -0.00486 0.02175 -0.00642 0.02985 -0.00642 0.03008 C -0.00833 0.05507 -0.00954 0.08561 0.004 0.10759 C 0.00573 0.11338 0.01546 0.12194 0.0191 0.1268 C 0.02118 0.12957 0.02275 0.13235 0.02639 0.13235 " pathEditMode="relative" rAng="0" ptsTypes="fffffA">
                                      <p:cBhvr>
                                        <p:cTn id="12" dur="4000" fill="hold"/>
                                        <p:tgtEl>
                                          <p:spTgt spid="8"/>
                                        </p:tgtEl>
                                        <p:attrNameLst>
                                          <p:attrName>ppt_x</p:attrName>
                                          <p:attrName>ppt_y</p:attrName>
                                        </p:attrNameLst>
                                      </p:cBhvr>
                                      <p:rCtr x="833" y="6617"/>
                                    </p:animMotion>
                                  </p:childTnLst>
                                </p:cTn>
                              </p:par>
                              <p:par>
                                <p:cTn id="13" presetID="0" presetClass="path" presetSubtype="0" accel="50000" decel="50000" fill="hold" grpId="0" nodeType="withEffect">
                                  <p:stCondLst>
                                    <p:cond delay="1000"/>
                                  </p:stCondLst>
                                  <p:childTnLst>
                                    <p:animMotion origin="layout" path="M 2.77778E-7 -7.58908E-7 C 0.00017 -0.03864 -0.00052 -0.07751 0.00069 -0.11615 C 0.00087 -0.1217 0.00555 -0.13119 0.00555 -0.13119 C 0.00642 -0.13766 0.00816 -0.13928 0.01041 -0.14507 C 0.01198 -0.149 0.01198 -0.15386 0.01354 -0.15779 C 0.01441 -0.16011 0.01545 -0.16219 0.01666 -0.16427 C 0.01736 -0.16543 0.0184 -0.16612 0.0191 -0.16728 C 0.02066 -0.17006 0.02135 -0.1733 0.02309 -0.17584 C 0.02361 -0.17653 0.02413 -0.17746 0.02465 -0.17815 C 0.02587 -0.18001 0.02795 -0.1844 0.02795 -0.1844 " pathEditMode="relative" ptsTypes="fffffffffA">
                                      <p:cBhvr>
                                        <p:cTn id="14" dur="4000" fill="hold"/>
                                        <p:tgtEl>
                                          <p:spTgt spid="46"/>
                                        </p:tgtEl>
                                        <p:attrNameLst>
                                          <p:attrName>ppt_x</p:attrName>
                                          <p:attrName>ppt_y</p:attrName>
                                        </p:attrNameLst>
                                      </p:cBhvr>
                                    </p:animMotion>
                                  </p:childTnLst>
                                </p:cTn>
                              </p:par>
                              <p:par>
                                <p:cTn id="15" presetID="0" presetClass="path" presetSubtype="0" accel="50000" decel="50000" fill="hold" nodeType="withEffect">
                                  <p:stCondLst>
                                    <p:cond delay="1000"/>
                                  </p:stCondLst>
                                  <p:childTnLst>
                                    <p:animMotion origin="layout" path="M 7.5E-6 -3.74364E-6 C 0.00035 0.01944 0.00018 0.0391 0.00088 0.05854 C 0.00088 0.05993 0.00209 0.06062 0.00244 0.06178 C 0.00452 0.06849 0.00539 0.07543 0.00799 0.08191 C 0.0139 0.09672 0.01615 0.11291 0.0264 0.12356 C 0.02917 0.13142 0.02657 0.12471 0.03039 0.13212 C 0.03143 0.1342 0.03351 0.1386 0.03351 0.1386 C 0.03386 0.14022 0.03456 0.14438 0.03525 0.146 C 0.0356 0.14716 0.03681 0.14924 0.03681 0.14924 " pathEditMode="relative" ptsTypes="ffffffffA">
                                      <p:cBhvr>
                                        <p:cTn id="16" dur="4000" fill="hold"/>
                                        <p:tgtEl>
                                          <p:spTgt spid="5"/>
                                        </p:tgtEl>
                                        <p:attrNameLst>
                                          <p:attrName>ppt_x</p:attrName>
                                          <p:attrName>ppt_y</p:attrName>
                                        </p:attrNameLst>
                                      </p:cBhvr>
                                    </p:animMotion>
                                  </p:childTnLst>
                                </p:cTn>
                              </p:par>
                              <p:par>
                                <p:cTn id="17" presetID="0" presetClass="path" presetSubtype="0" accel="50000" decel="50000" fill="hold" grpId="0" nodeType="withEffect">
                                  <p:stCondLst>
                                    <p:cond delay="1000"/>
                                  </p:stCondLst>
                                  <p:childTnLst>
                                    <p:animMotion origin="layout" path="M 0 0 C -0.00556 -0.01203 -0.01077 -0.02453 -0.01528 -0.03748 C -0.01806 -0.04512 -0.01771 -0.04211 -0.01927 -0.05021 C -0.01997 -0.05345 -0.02084 -0.0597 -0.02084 -0.0597 C -0.01962 -0.07589 -0.01563 -0.09024 -0.00799 -0.10343 C -0.00695 -0.10852 -0.00608 -0.11337 -0.00486 -0.11846 C -0.00521 -0.13327 -0.00243 -0.15456 -0.01372 -0.16428 C -0.01493 -0.16659 -0.01667 -0.16844 -0.01771 -0.17076 C -0.01841 -0.17237 -0.01841 -0.17446 -0.01927 -0.17608 C -0.01979 -0.17723 -0.0217 -0.17816 -0.0217 -0.17816 " pathEditMode="relative" ptsTypes="fffffffffA">
                                      <p:cBhvr>
                                        <p:cTn id="18" dur="4000" fill="hold"/>
                                        <p:tgtEl>
                                          <p:spTgt spid="22"/>
                                        </p:tgtEl>
                                        <p:attrNameLst>
                                          <p:attrName>ppt_x</p:attrName>
                                          <p:attrName>ppt_y</p:attrName>
                                        </p:attrNameLst>
                                      </p:cBhvr>
                                    </p:animMotion>
                                  </p:childTnLst>
                                </p:cTn>
                              </p:par>
                              <p:par>
                                <p:cTn id="19" presetID="0" presetClass="path" presetSubtype="0" accel="50000" decel="50000" fill="hold" grpId="0" nodeType="withEffect">
                                  <p:stCondLst>
                                    <p:cond delay="1000"/>
                                  </p:stCondLst>
                                  <p:childTnLst>
                                    <p:animMotion origin="layout" path="M 0 0 C -0.00556 -0.01203 -0.01077 -0.02453 -0.01528 -0.03748 C -0.01806 -0.04512 -0.01771 -0.04211 -0.01927 -0.05021 C -0.01997 -0.05345 -0.02084 -0.0597 -0.02084 -0.0597 C -0.01962 -0.07589 -0.01563 -0.09024 -0.00799 -0.10343 C -0.00695 -0.10852 -0.00608 -0.11337 -0.00486 -0.11846 C -0.00521 -0.13327 -0.00243 -0.15456 -0.01372 -0.16428 C -0.01493 -0.16659 -0.01667 -0.16844 -0.01771 -0.17076 C -0.01841 -0.17237 -0.01841 -0.17446 -0.01927 -0.17608 C -0.01979 -0.17723 -0.0217 -0.17816 -0.0217 -0.17816 " pathEditMode="relative" ptsTypes="fffffffffA">
                                      <p:cBhvr>
                                        <p:cTn id="20" dur="4000" fill="hold"/>
                                        <p:tgtEl>
                                          <p:spTgt spid="24"/>
                                        </p:tgtEl>
                                        <p:attrNameLst>
                                          <p:attrName>ppt_x</p:attrName>
                                          <p:attrName>ppt_y</p:attrName>
                                        </p:attrNameLst>
                                      </p:cBhvr>
                                    </p:animMotion>
                                  </p:childTnLst>
                                </p:cTn>
                              </p:par>
                              <p:par>
                                <p:cTn id="21" presetID="0" presetClass="path" presetSubtype="0" accel="50000" decel="50000" fill="hold" grpId="0" nodeType="withEffect">
                                  <p:stCondLst>
                                    <p:cond delay="1000"/>
                                  </p:stCondLst>
                                  <p:childTnLst>
                                    <p:animMotion origin="layout" path="M 0 0 C -0.00556 -0.01203 -0.01077 -0.02453 -0.01528 -0.03748 C -0.01806 -0.04512 -0.01771 -0.04211 -0.01927 -0.05021 C -0.01997 -0.05345 -0.02084 -0.0597 -0.02084 -0.0597 C -0.01962 -0.07589 -0.01563 -0.09024 -0.00799 -0.10343 C -0.00695 -0.10852 -0.00608 -0.11337 -0.00486 -0.11846 C -0.00521 -0.13327 -0.00243 -0.15456 -0.01372 -0.16428 C -0.01493 -0.16659 -0.01667 -0.16844 -0.01771 -0.17076 C -0.01841 -0.17237 -0.01841 -0.17446 -0.01927 -0.17608 C -0.01979 -0.17723 -0.0217 -0.17816 -0.0217 -0.17816 " pathEditMode="relative" ptsTypes="fffffffffA">
                                      <p:cBhvr>
                                        <p:cTn id="22" dur="4000" fill="hold"/>
                                        <p:tgtEl>
                                          <p:spTgt spid="27"/>
                                        </p:tgtEl>
                                        <p:attrNameLst>
                                          <p:attrName>ppt_x</p:attrName>
                                          <p:attrName>ppt_y</p:attrName>
                                        </p:attrNameLst>
                                      </p:cBhvr>
                                    </p:animMotion>
                                  </p:childTnLst>
                                </p:cTn>
                              </p:par>
                              <p:par>
                                <p:cTn id="23" presetID="0" presetClass="path" presetSubtype="0" accel="50000" decel="50000" fill="hold" nodeType="withEffect">
                                  <p:stCondLst>
                                    <p:cond delay="1000"/>
                                  </p:stCondLst>
                                  <p:childTnLst>
                                    <p:animMotion origin="layout" path="M -3.05556E-6 5.118E-6 C -0.00035 0.02199 0.00052 0.04397 -0.00087 0.06595 C -0.00121 0.07127 -0.00364 0.0759 -0.00486 0.08099 C -0.00833 0.09418 -0.01076 0.11223 -0.01771 0.12264 C -0.01927 0.13444 -0.01927 0.14069 -0.01927 0.15457 " pathEditMode="relative" ptsTypes="ffffA">
                                      <p:cBhvr>
                                        <p:cTn id="24" dur="4000" fill="hold"/>
                                        <p:tgtEl>
                                          <p:spTgt spid="10"/>
                                        </p:tgtEl>
                                        <p:attrNameLst>
                                          <p:attrName>ppt_x</p:attrName>
                                          <p:attrName>ppt_y</p:attrName>
                                        </p:attrNameLst>
                                      </p:cBhvr>
                                    </p:animMotion>
                                  </p:childTnLst>
                                </p:cTn>
                              </p:par>
                              <p:par>
                                <p:cTn id="25" presetID="2" presetClass="entr" presetSubtype="8" fill="hold" grpId="0" nodeType="withEffect">
                                  <p:stCondLst>
                                    <p:cond delay="0"/>
                                  </p:stCondLst>
                                  <p:iterate type="lt">
                                    <p:tmPct val="2000"/>
                                  </p:iterate>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P spid="46" grpId="0" animBg="1"/>
      <p:bldP spid="22" grpId="0" animBg="1"/>
      <p:bldP spid="24" grpId="0" animBg="1"/>
      <p:bldP spid="27" grpId="0" animBg="1"/>
      <p:bldP spid="3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2819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867400" y="3581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3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89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7532" y="6019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The cytoplasm divides</a:t>
            </a:r>
            <a:endParaRPr lang="en-US" b="1" dirty="0">
              <a:solidFill>
                <a:srgbClr val="FF0000"/>
              </a:solidFill>
            </a:endParaRPr>
          </a:p>
        </p:txBody>
      </p:sp>
    </p:spTree>
    <p:extLst>
      <p:ext uri="{BB962C8B-B14F-4D97-AF65-F5344CB8AC3E}">
        <p14:creationId xmlns:p14="http://schemas.microsoft.com/office/powerpoint/2010/main" val="9281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680"/>
                            </p:stCondLst>
                            <p:childTnLst>
                              <p:par>
                                <p:cTn id="10" presetID="16" presetClass="entr" presetSubtype="42" fill="hold" nodeType="afterEffect">
                                  <p:stCondLst>
                                    <p:cond delay="1000"/>
                                  </p:stCondLst>
                                  <p:childTnLst>
                                    <p:set>
                                      <p:cBhvr>
                                        <p:cTn id="11" dur="1" fill="hold">
                                          <p:stCondLst>
                                            <p:cond delay="0"/>
                                          </p:stCondLst>
                                        </p:cTn>
                                        <p:tgtEl>
                                          <p:spTgt spid="34"/>
                                        </p:tgtEl>
                                        <p:attrNameLst>
                                          <p:attrName>style.visibility</p:attrName>
                                        </p:attrNameLst>
                                      </p:cBhvr>
                                      <p:to>
                                        <p:strVal val="visible"/>
                                      </p:to>
                                    </p:set>
                                    <p:animEffect transition="in" filter="barn(outHorizontal)">
                                      <p:cBhvr>
                                        <p:cTn id="12" dur="4000"/>
                                        <p:tgtEl>
                                          <p:spTgt spid="34"/>
                                        </p:tgtEl>
                                      </p:cBhvr>
                                    </p:animEffect>
                                  </p:childTnLst>
                                </p:cTn>
                              </p:par>
                              <p:par>
                                <p:cTn id="13" presetID="16" presetClass="entr" presetSubtype="42" fill="hold" nodeType="withEffect">
                                  <p:stCondLst>
                                    <p:cond delay="1000"/>
                                  </p:stCondLst>
                                  <p:childTnLst>
                                    <p:set>
                                      <p:cBhvr>
                                        <p:cTn id="14" dur="1" fill="hold">
                                          <p:stCondLst>
                                            <p:cond delay="0"/>
                                          </p:stCondLst>
                                        </p:cTn>
                                        <p:tgtEl>
                                          <p:spTgt spid="35"/>
                                        </p:tgtEl>
                                        <p:attrNameLst>
                                          <p:attrName>style.visibility</p:attrName>
                                        </p:attrNameLst>
                                      </p:cBhvr>
                                      <p:to>
                                        <p:strVal val="visible"/>
                                      </p:to>
                                    </p:set>
                                    <p:animEffect transition="in" filter="barn(outHorizontal)">
                                      <p:cBhvr>
                                        <p:cTn id="15" dur="4000"/>
                                        <p:tgtEl>
                                          <p:spTgt spid="35"/>
                                        </p:tgtEl>
                                      </p:cBhvr>
                                    </p:animEffect>
                                  </p:childTnLst>
                                </p:cTn>
                              </p:par>
                            </p:childTnLst>
                          </p:cTn>
                        </p:par>
                        <p:par>
                          <p:cTn id="16" fill="hold">
                            <p:stCondLst>
                              <p:cond delay="568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4038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3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81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828800" y="6019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Four nuclei regrow</a:t>
            </a:r>
            <a:endParaRPr lang="en-US" b="1" dirty="0">
              <a:solidFill>
                <a:srgbClr val="FF0000"/>
              </a:solidFill>
            </a:endParaRPr>
          </a:p>
        </p:txBody>
      </p:sp>
    </p:spTree>
    <p:extLst>
      <p:ext uri="{BB962C8B-B14F-4D97-AF65-F5344CB8AC3E}">
        <p14:creationId xmlns:p14="http://schemas.microsoft.com/office/powerpoint/2010/main" val="975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14" presetClass="entr" presetSubtype="10" fill="hold" grpId="0" nodeType="afterEffect">
                                  <p:stCondLst>
                                    <p:cond delay="100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4000"/>
                                        <p:tgtEl>
                                          <p:spTgt spid="38"/>
                                        </p:tgtEl>
                                      </p:cBhvr>
                                    </p:animEffect>
                                  </p:childTnLst>
                                </p:cTn>
                              </p:par>
                              <p:par>
                                <p:cTn id="13" presetID="14" presetClass="entr" presetSubtype="10" fill="hold" grpId="0" nodeType="withEffect">
                                  <p:stCondLst>
                                    <p:cond delay="100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4000"/>
                                        <p:tgtEl>
                                          <p:spTgt spid="37"/>
                                        </p:tgtEl>
                                      </p:cBhvr>
                                    </p:animEffect>
                                  </p:childTnLst>
                                </p:cTn>
                              </p:par>
                              <p:par>
                                <p:cTn id="16" presetID="14" presetClass="entr" presetSubtype="10" fill="hold" grpId="0" nodeType="withEffect">
                                  <p:stCondLst>
                                    <p:cond delay="1000"/>
                                  </p:stCondLst>
                                  <p:childTnLst>
                                    <p:set>
                                      <p:cBhvr>
                                        <p:cTn id="17" dur="1" fill="hold">
                                          <p:stCondLst>
                                            <p:cond delay="0"/>
                                          </p:stCondLst>
                                        </p:cTn>
                                        <p:tgtEl>
                                          <p:spTgt spid="39"/>
                                        </p:tgtEl>
                                        <p:attrNameLst>
                                          <p:attrName>style.visibility</p:attrName>
                                        </p:attrNameLst>
                                      </p:cBhvr>
                                      <p:to>
                                        <p:strVal val="visible"/>
                                      </p:to>
                                    </p:set>
                                    <p:animEffect transition="in" filter="randombar(horizontal)">
                                      <p:cBhvr>
                                        <p:cTn id="18" dur="4000"/>
                                        <p:tgtEl>
                                          <p:spTgt spid="39"/>
                                        </p:tgtEl>
                                      </p:cBhvr>
                                    </p:animEffect>
                                  </p:childTnLst>
                                </p:cTn>
                              </p:par>
                              <p:par>
                                <p:cTn id="19" presetID="14" presetClass="entr" presetSubtype="10" fill="hold" grpId="0" nodeType="withEffect">
                                  <p:stCondLst>
                                    <p:cond delay="1000"/>
                                  </p:stCondLst>
                                  <p:childTnLst>
                                    <p:set>
                                      <p:cBhvr>
                                        <p:cTn id="20" dur="1" fill="hold">
                                          <p:stCondLst>
                                            <p:cond delay="0"/>
                                          </p:stCondLst>
                                        </p:cTn>
                                        <p:tgtEl>
                                          <p:spTgt spid="40"/>
                                        </p:tgtEl>
                                        <p:attrNameLst>
                                          <p:attrName>style.visibility</p:attrName>
                                        </p:attrNameLst>
                                      </p:cBhvr>
                                      <p:to>
                                        <p:strVal val="visible"/>
                                      </p:to>
                                    </p:set>
                                    <p:animEffect transition="in" filter="randombar(horizontal)">
                                      <p:cBhvr>
                                        <p:cTn id="21" dur="4000"/>
                                        <p:tgtEl>
                                          <p:spTgt spid="40"/>
                                        </p:tgtEl>
                                      </p:cBhvr>
                                    </p:animEffect>
                                  </p:childTnLst>
                                </p:cTn>
                              </p:par>
                            </p:childTnLst>
                          </p:cTn>
                        </p:par>
                        <p:par>
                          <p:cTn id="22" fill="hold">
                            <p:stCondLst>
                              <p:cond delay="565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animBg="1"/>
      <p:bldP spid="39" grpId="0" animBg="1"/>
      <p:bldP spid="40" grpId="0" animBg="1"/>
      <p:bldP spid="4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a:p>
            <a:pPr>
              <a:buNone/>
            </a:pPr>
            <a:r>
              <a:rPr lang="en-US" sz="2200" dirty="0" smtClean="0"/>
              <a:t>The chromatids will unwind into loose strands of chromatin.</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4791756"/>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traight Connector 39"/>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3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a:p>
            <a:pPr>
              <a:buNone/>
            </a:pPr>
            <a:r>
              <a:rPr lang="en-US" sz="2200" dirty="0" smtClean="0"/>
              <a:t>The chromatids will unwind into loose strands of chromatin.</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4791756"/>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rot="20369977" flipV="1">
            <a:off x="1246553" y="4422103"/>
            <a:ext cx="98383" cy="6091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43000" y="2286000"/>
            <a:ext cx="202483" cy="587169"/>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rot="20369977" flipV="1">
            <a:off x="2922719" y="2283616"/>
            <a:ext cx="97225" cy="61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921389" y="4495800"/>
            <a:ext cx="202811" cy="595371"/>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303854" y="2224402"/>
            <a:ext cx="299999" cy="649436"/>
            <a:chOff x="3303854" y="2224402"/>
            <a:chExt cx="299999" cy="649436"/>
          </a:xfrm>
        </p:grpSpPr>
        <p:sp>
          <p:nvSpPr>
            <p:cNvPr id="22" name="Rectangle 21"/>
            <p:cNvSpPr/>
            <p:nvPr/>
          </p:nvSpPr>
          <p:spPr>
            <a:xfrm rot="1230023">
              <a:off x="3488551" y="2224402"/>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394631" y="2379110"/>
              <a:ext cx="115302" cy="347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3303854" y="2697349"/>
              <a:ext cx="115302" cy="176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29000" y="4455664"/>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22663" y="22530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3201" y="4404811"/>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Chromatids uncurl into chromatin</a:t>
            </a:r>
            <a:endParaRPr lang="en-US" b="1" dirty="0">
              <a:solidFill>
                <a:srgbClr val="FF0000"/>
              </a:solidFill>
            </a:endParaRPr>
          </a:p>
        </p:txBody>
      </p:sp>
      <p:grpSp>
        <p:nvGrpSpPr>
          <p:cNvPr id="40" name="Group 39"/>
          <p:cNvGrpSpPr/>
          <p:nvPr/>
        </p:nvGrpSpPr>
        <p:grpSpPr>
          <a:xfrm rot="20065902">
            <a:off x="658981" y="2304058"/>
            <a:ext cx="375514" cy="616915"/>
            <a:chOff x="2062886" y="2133600"/>
            <a:chExt cx="375514" cy="616915"/>
          </a:xfrm>
        </p:grpSpPr>
        <p:sp>
          <p:nvSpPr>
            <p:cNvPr id="41" name="Freeform 40"/>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rot="13868324">
            <a:off x="1109078" y="2422888"/>
            <a:ext cx="680314" cy="277978"/>
            <a:chOff x="475488" y="3562502"/>
            <a:chExt cx="680314" cy="277978"/>
          </a:xfrm>
        </p:grpSpPr>
        <p:sp>
          <p:nvSpPr>
            <p:cNvPr id="50" name="Freeform 49"/>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rot="20065902">
            <a:off x="2748549" y="2247443"/>
            <a:ext cx="364840" cy="839113"/>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14851132">
            <a:off x="793653" y="4488941"/>
            <a:ext cx="851077" cy="30751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rot="2800811">
            <a:off x="441443" y="4523163"/>
            <a:ext cx="695328" cy="466190"/>
            <a:chOff x="1089929" y="3350362"/>
            <a:chExt cx="695328" cy="466190"/>
          </a:xfrm>
        </p:grpSpPr>
        <p:sp>
          <p:nvSpPr>
            <p:cNvPr id="62" name="Freeform 6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2748686" y="4412285"/>
            <a:ext cx="375514" cy="616915"/>
            <a:chOff x="2062886" y="2133600"/>
            <a:chExt cx="375514" cy="616915"/>
          </a:xfrm>
        </p:grpSpPr>
        <p:sp>
          <p:nvSpPr>
            <p:cNvPr id="66" name="Freeform 65"/>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rot="17191916">
            <a:off x="3166478" y="4570056"/>
            <a:ext cx="680314" cy="277978"/>
            <a:chOff x="475488" y="3562502"/>
            <a:chExt cx="680314" cy="277978"/>
          </a:xfrm>
        </p:grpSpPr>
        <p:sp>
          <p:nvSpPr>
            <p:cNvPr id="69" name="Freeform 68"/>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rot="5081903">
            <a:off x="3116305" y="2295506"/>
            <a:ext cx="695328" cy="464879"/>
            <a:chOff x="1089929" y="3350362"/>
            <a:chExt cx="695328" cy="466190"/>
          </a:xfrm>
        </p:grpSpPr>
        <p:sp>
          <p:nvSpPr>
            <p:cNvPr id="72" name="Freeform 7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Oval 74"/>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9" name="Straight Connector 78"/>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5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780"/>
                            </p:stCondLst>
                            <p:childTnLst>
                              <p:par>
                                <p:cTn id="10" presetID="20" presetClass="exit" presetSubtype="0" fill="hold" nodeType="afterEffect">
                                  <p:stCondLst>
                                    <p:cond delay="1000"/>
                                  </p:stCondLst>
                                  <p:childTnLst>
                                    <p:animEffect transition="out" filter="wedge">
                                      <p:cBhvr>
                                        <p:cTn id="11" dur="4000"/>
                                        <p:tgtEl>
                                          <p:spTgt spid="9"/>
                                        </p:tgtEl>
                                      </p:cBhvr>
                                    </p:animEffect>
                                    <p:set>
                                      <p:cBhvr>
                                        <p:cTn id="12" dur="1" fill="hold">
                                          <p:stCondLst>
                                            <p:cond delay="3999"/>
                                          </p:stCondLst>
                                        </p:cTn>
                                        <p:tgtEl>
                                          <p:spTgt spid="9"/>
                                        </p:tgtEl>
                                        <p:attrNameLst>
                                          <p:attrName>style.visibility</p:attrName>
                                        </p:attrNameLst>
                                      </p:cBhvr>
                                      <p:to>
                                        <p:strVal val="hidden"/>
                                      </p:to>
                                    </p:set>
                                  </p:childTnLst>
                                </p:cTn>
                              </p:par>
                              <p:par>
                                <p:cTn id="13" presetID="20" presetClass="exit" presetSubtype="0" fill="hold" nodeType="withEffect">
                                  <p:stCondLst>
                                    <p:cond delay="1000"/>
                                  </p:stCondLst>
                                  <p:childTnLst>
                                    <p:animEffect transition="out" filter="wedge">
                                      <p:cBhvr>
                                        <p:cTn id="14" dur="4000"/>
                                        <p:tgtEl>
                                          <p:spTgt spid="2"/>
                                        </p:tgtEl>
                                      </p:cBhvr>
                                    </p:animEffect>
                                    <p:set>
                                      <p:cBhvr>
                                        <p:cTn id="15" dur="1" fill="hold">
                                          <p:stCondLst>
                                            <p:cond delay="3999"/>
                                          </p:stCondLst>
                                        </p:cTn>
                                        <p:tgtEl>
                                          <p:spTgt spid="2"/>
                                        </p:tgtEl>
                                        <p:attrNameLst>
                                          <p:attrName>style.visibility</p:attrName>
                                        </p:attrNameLst>
                                      </p:cBhvr>
                                      <p:to>
                                        <p:strVal val="hidden"/>
                                      </p:to>
                                    </p:set>
                                  </p:childTnLst>
                                </p:cTn>
                              </p:par>
                              <p:par>
                                <p:cTn id="16" presetID="20" presetClass="exit" presetSubtype="0" fill="hold" grpId="0" nodeType="withEffect">
                                  <p:stCondLst>
                                    <p:cond delay="1000"/>
                                  </p:stCondLst>
                                  <p:childTnLst>
                                    <p:animEffect transition="out" filter="wedge">
                                      <p:cBhvr>
                                        <p:cTn id="17" dur="4000"/>
                                        <p:tgtEl>
                                          <p:spTgt spid="46"/>
                                        </p:tgtEl>
                                      </p:cBhvr>
                                    </p:animEffect>
                                    <p:set>
                                      <p:cBhvr>
                                        <p:cTn id="18" dur="1" fill="hold">
                                          <p:stCondLst>
                                            <p:cond delay="3999"/>
                                          </p:stCondLst>
                                        </p:cTn>
                                        <p:tgtEl>
                                          <p:spTgt spid="46"/>
                                        </p:tgtEl>
                                        <p:attrNameLst>
                                          <p:attrName>style.visibility</p:attrName>
                                        </p:attrNameLst>
                                      </p:cBhvr>
                                      <p:to>
                                        <p:strVal val="hidden"/>
                                      </p:to>
                                    </p:set>
                                  </p:childTnLst>
                                </p:cTn>
                              </p:par>
                              <p:par>
                                <p:cTn id="19" presetID="20" presetClass="exit" presetSubtype="0" fill="hold" nodeType="withEffect">
                                  <p:stCondLst>
                                    <p:cond delay="1000"/>
                                  </p:stCondLst>
                                  <p:childTnLst>
                                    <p:animEffect transition="out" filter="wedge">
                                      <p:cBhvr>
                                        <p:cTn id="20" dur="4000"/>
                                        <p:tgtEl>
                                          <p:spTgt spid="4"/>
                                        </p:tgtEl>
                                      </p:cBhvr>
                                    </p:animEffect>
                                    <p:set>
                                      <p:cBhvr>
                                        <p:cTn id="21" dur="1" fill="hold">
                                          <p:stCondLst>
                                            <p:cond delay="3999"/>
                                          </p:stCondLst>
                                        </p:cTn>
                                        <p:tgtEl>
                                          <p:spTgt spid="4"/>
                                        </p:tgtEl>
                                        <p:attrNameLst>
                                          <p:attrName>style.visibility</p:attrName>
                                        </p:attrNameLst>
                                      </p:cBhvr>
                                      <p:to>
                                        <p:strVal val="hidden"/>
                                      </p:to>
                                    </p:set>
                                  </p:childTnLst>
                                </p:cTn>
                              </p:par>
                              <p:par>
                                <p:cTn id="22" presetID="20" presetClass="exit" presetSubtype="0" fill="hold" nodeType="withEffect">
                                  <p:stCondLst>
                                    <p:cond delay="1000"/>
                                  </p:stCondLst>
                                  <p:childTnLst>
                                    <p:animEffect transition="out" filter="wedge">
                                      <p:cBhvr>
                                        <p:cTn id="23" dur="4000"/>
                                        <p:tgtEl>
                                          <p:spTgt spid="10"/>
                                        </p:tgtEl>
                                      </p:cBhvr>
                                    </p:animEffect>
                                    <p:set>
                                      <p:cBhvr>
                                        <p:cTn id="24" dur="1" fill="hold">
                                          <p:stCondLst>
                                            <p:cond delay="3999"/>
                                          </p:stCondLst>
                                        </p:cTn>
                                        <p:tgtEl>
                                          <p:spTgt spid="10"/>
                                        </p:tgtEl>
                                        <p:attrNameLst>
                                          <p:attrName>style.visibility</p:attrName>
                                        </p:attrNameLst>
                                      </p:cBhvr>
                                      <p:to>
                                        <p:strVal val="hidden"/>
                                      </p:to>
                                    </p:set>
                                  </p:childTnLst>
                                </p:cTn>
                              </p:par>
                              <p:par>
                                <p:cTn id="25" presetID="20" presetClass="exit" presetSubtype="0" fill="hold" nodeType="withEffect">
                                  <p:stCondLst>
                                    <p:cond delay="1000"/>
                                  </p:stCondLst>
                                  <p:childTnLst>
                                    <p:animEffect transition="out" filter="wedge">
                                      <p:cBhvr>
                                        <p:cTn id="26" dur="4000"/>
                                        <p:tgtEl>
                                          <p:spTgt spid="5"/>
                                        </p:tgtEl>
                                      </p:cBhvr>
                                    </p:animEffect>
                                    <p:set>
                                      <p:cBhvr>
                                        <p:cTn id="27" dur="1" fill="hold">
                                          <p:stCondLst>
                                            <p:cond delay="3999"/>
                                          </p:stCondLst>
                                        </p:cTn>
                                        <p:tgtEl>
                                          <p:spTgt spid="5"/>
                                        </p:tgtEl>
                                        <p:attrNameLst>
                                          <p:attrName>style.visibility</p:attrName>
                                        </p:attrNameLst>
                                      </p:cBhvr>
                                      <p:to>
                                        <p:strVal val="hidden"/>
                                      </p:to>
                                    </p:set>
                                  </p:childTnLst>
                                </p:cTn>
                              </p:par>
                              <p:par>
                                <p:cTn id="28" presetID="20" presetClass="exit" presetSubtype="0" fill="hold" grpId="0" nodeType="withEffect">
                                  <p:stCondLst>
                                    <p:cond delay="1000"/>
                                  </p:stCondLst>
                                  <p:childTnLst>
                                    <p:animEffect transition="out" filter="wedge">
                                      <p:cBhvr>
                                        <p:cTn id="29" dur="4000"/>
                                        <p:tgtEl>
                                          <p:spTgt spid="43"/>
                                        </p:tgtEl>
                                      </p:cBhvr>
                                    </p:animEffect>
                                    <p:set>
                                      <p:cBhvr>
                                        <p:cTn id="30" dur="1" fill="hold">
                                          <p:stCondLst>
                                            <p:cond delay="3999"/>
                                          </p:stCondLst>
                                        </p:cTn>
                                        <p:tgtEl>
                                          <p:spTgt spid="43"/>
                                        </p:tgtEl>
                                        <p:attrNameLst>
                                          <p:attrName>style.visibility</p:attrName>
                                        </p:attrNameLst>
                                      </p:cBhvr>
                                      <p:to>
                                        <p:strVal val="hidden"/>
                                      </p:to>
                                    </p:set>
                                  </p:childTnLst>
                                </p:cTn>
                              </p:par>
                              <p:par>
                                <p:cTn id="31" presetID="20" presetClass="exit" presetSubtype="0" fill="hold" nodeType="withEffect">
                                  <p:stCondLst>
                                    <p:cond delay="1000"/>
                                  </p:stCondLst>
                                  <p:childTnLst>
                                    <p:animEffect transition="out" filter="wedge">
                                      <p:cBhvr>
                                        <p:cTn id="32" dur="4000"/>
                                        <p:tgtEl>
                                          <p:spTgt spid="8"/>
                                        </p:tgtEl>
                                      </p:cBhvr>
                                    </p:animEffect>
                                    <p:set>
                                      <p:cBhvr>
                                        <p:cTn id="33" dur="1" fill="hold">
                                          <p:stCondLst>
                                            <p:cond delay="3999"/>
                                          </p:stCondLst>
                                        </p:cTn>
                                        <p:tgtEl>
                                          <p:spTgt spid="8"/>
                                        </p:tgtEl>
                                        <p:attrNameLst>
                                          <p:attrName>style.visibility</p:attrName>
                                        </p:attrNameLst>
                                      </p:cBhvr>
                                      <p:to>
                                        <p:strVal val="hidden"/>
                                      </p:to>
                                    </p:set>
                                  </p:childTnLst>
                                </p:cTn>
                              </p:par>
                              <p:par>
                                <p:cTn id="34" presetID="20" presetClass="entr" presetSubtype="0" fill="hold" nodeType="withEffect">
                                  <p:stCondLst>
                                    <p:cond delay="1000"/>
                                  </p:stCondLst>
                                  <p:childTnLst>
                                    <p:set>
                                      <p:cBhvr>
                                        <p:cTn id="35" dur="1" fill="hold">
                                          <p:stCondLst>
                                            <p:cond delay="0"/>
                                          </p:stCondLst>
                                        </p:cTn>
                                        <p:tgtEl>
                                          <p:spTgt spid="40"/>
                                        </p:tgtEl>
                                        <p:attrNameLst>
                                          <p:attrName>style.visibility</p:attrName>
                                        </p:attrNameLst>
                                      </p:cBhvr>
                                      <p:to>
                                        <p:strVal val="visible"/>
                                      </p:to>
                                    </p:set>
                                    <p:animEffect transition="in" filter="wedge">
                                      <p:cBhvr>
                                        <p:cTn id="36" dur="4000"/>
                                        <p:tgtEl>
                                          <p:spTgt spid="40"/>
                                        </p:tgtEl>
                                      </p:cBhvr>
                                    </p:animEffect>
                                  </p:childTnLst>
                                </p:cTn>
                              </p:par>
                              <p:par>
                                <p:cTn id="37" presetID="20" presetClass="entr" presetSubtype="0" fill="hold" nodeType="withEffect">
                                  <p:stCondLst>
                                    <p:cond delay="1000"/>
                                  </p:stCondLst>
                                  <p:childTnLst>
                                    <p:set>
                                      <p:cBhvr>
                                        <p:cTn id="38" dur="1" fill="hold">
                                          <p:stCondLst>
                                            <p:cond delay="0"/>
                                          </p:stCondLst>
                                        </p:cTn>
                                        <p:tgtEl>
                                          <p:spTgt spid="49"/>
                                        </p:tgtEl>
                                        <p:attrNameLst>
                                          <p:attrName>style.visibility</p:attrName>
                                        </p:attrNameLst>
                                      </p:cBhvr>
                                      <p:to>
                                        <p:strVal val="visible"/>
                                      </p:to>
                                    </p:set>
                                    <p:animEffect transition="in" filter="wedge">
                                      <p:cBhvr>
                                        <p:cTn id="39" dur="4000"/>
                                        <p:tgtEl>
                                          <p:spTgt spid="49"/>
                                        </p:tgtEl>
                                      </p:cBhvr>
                                    </p:animEffect>
                                  </p:childTnLst>
                                </p:cTn>
                              </p:par>
                              <p:par>
                                <p:cTn id="40" presetID="20" presetClass="entr" presetSubtype="0" fill="hold" grpId="0" nodeType="withEffect">
                                  <p:stCondLst>
                                    <p:cond delay="1000"/>
                                  </p:stCondLst>
                                  <p:childTnLst>
                                    <p:set>
                                      <p:cBhvr>
                                        <p:cTn id="41" dur="1" fill="hold">
                                          <p:stCondLst>
                                            <p:cond delay="0"/>
                                          </p:stCondLst>
                                        </p:cTn>
                                        <p:tgtEl>
                                          <p:spTgt spid="57"/>
                                        </p:tgtEl>
                                        <p:attrNameLst>
                                          <p:attrName>style.visibility</p:attrName>
                                        </p:attrNameLst>
                                      </p:cBhvr>
                                      <p:to>
                                        <p:strVal val="visible"/>
                                      </p:to>
                                    </p:set>
                                    <p:animEffect transition="in" filter="wedge">
                                      <p:cBhvr>
                                        <p:cTn id="42" dur="4000"/>
                                        <p:tgtEl>
                                          <p:spTgt spid="57"/>
                                        </p:tgtEl>
                                      </p:cBhvr>
                                    </p:animEffect>
                                  </p:childTnLst>
                                </p:cTn>
                              </p:par>
                              <p:par>
                                <p:cTn id="43" presetID="20" presetClass="entr" presetSubtype="0" fill="hold" nodeType="withEffect">
                                  <p:stCondLst>
                                    <p:cond delay="1000"/>
                                  </p:stCondLst>
                                  <p:childTnLst>
                                    <p:set>
                                      <p:cBhvr>
                                        <p:cTn id="44" dur="1" fill="hold">
                                          <p:stCondLst>
                                            <p:cond delay="0"/>
                                          </p:stCondLst>
                                        </p:cTn>
                                        <p:tgtEl>
                                          <p:spTgt spid="71"/>
                                        </p:tgtEl>
                                        <p:attrNameLst>
                                          <p:attrName>style.visibility</p:attrName>
                                        </p:attrNameLst>
                                      </p:cBhvr>
                                      <p:to>
                                        <p:strVal val="visible"/>
                                      </p:to>
                                    </p:set>
                                    <p:animEffect transition="in" filter="wedge">
                                      <p:cBhvr>
                                        <p:cTn id="45" dur="4000"/>
                                        <p:tgtEl>
                                          <p:spTgt spid="71"/>
                                        </p:tgtEl>
                                      </p:cBhvr>
                                    </p:animEffect>
                                  </p:childTnLst>
                                </p:cTn>
                              </p:par>
                              <p:par>
                                <p:cTn id="46" presetID="20" presetClass="entr" presetSubtype="0" fill="hold" nodeType="withEffect">
                                  <p:stCondLst>
                                    <p:cond delay="1000"/>
                                  </p:stCondLst>
                                  <p:childTnLst>
                                    <p:set>
                                      <p:cBhvr>
                                        <p:cTn id="47" dur="1" fill="hold">
                                          <p:stCondLst>
                                            <p:cond delay="0"/>
                                          </p:stCondLst>
                                        </p:cTn>
                                        <p:tgtEl>
                                          <p:spTgt spid="68"/>
                                        </p:tgtEl>
                                        <p:attrNameLst>
                                          <p:attrName>style.visibility</p:attrName>
                                        </p:attrNameLst>
                                      </p:cBhvr>
                                      <p:to>
                                        <p:strVal val="visible"/>
                                      </p:to>
                                    </p:set>
                                    <p:animEffect transition="in" filter="wedge">
                                      <p:cBhvr>
                                        <p:cTn id="48" dur="4000"/>
                                        <p:tgtEl>
                                          <p:spTgt spid="68"/>
                                        </p:tgtEl>
                                      </p:cBhvr>
                                    </p:animEffect>
                                  </p:childTnLst>
                                </p:cTn>
                              </p:par>
                              <p:par>
                                <p:cTn id="49" presetID="20" presetClass="entr" presetSubtype="0" fill="hold" nodeType="withEffect">
                                  <p:stCondLst>
                                    <p:cond delay="1000"/>
                                  </p:stCondLst>
                                  <p:childTnLst>
                                    <p:set>
                                      <p:cBhvr>
                                        <p:cTn id="50" dur="1" fill="hold">
                                          <p:stCondLst>
                                            <p:cond delay="0"/>
                                          </p:stCondLst>
                                        </p:cTn>
                                        <p:tgtEl>
                                          <p:spTgt spid="65"/>
                                        </p:tgtEl>
                                        <p:attrNameLst>
                                          <p:attrName>style.visibility</p:attrName>
                                        </p:attrNameLst>
                                      </p:cBhvr>
                                      <p:to>
                                        <p:strVal val="visible"/>
                                      </p:to>
                                    </p:set>
                                    <p:animEffect transition="in" filter="wedge">
                                      <p:cBhvr>
                                        <p:cTn id="51" dur="4000"/>
                                        <p:tgtEl>
                                          <p:spTgt spid="65"/>
                                        </p:tgtEl>
                                      </p:cBhvr>
                                    </p:animEffect>
                                  </p:childTnLst>
                                </p:cTn>
                              </p:par>
                              <p:par>
                                <p:cTn id="52" presetID="20" presetClass="entr" presetSubtype="0" fill="hold" grpId="0" nodeType="withEffect">
                                  <p:stCondLst>
                                    <p:cond delay="1000"/>
                                  </p:stCondLst>
                                  <p:childTnLst>
                                    <p:set>
                                      <p:cBhvr>
                                        <p:cTn id="53" dur="1" fill="hold">
                                          <p:stCondLst>
                                            <p:cond delay="0"/>
                                          </p:stCondLst>
                                        </p:cTn>
                                        <p:tgtEl>
                                          <p:spTgt spid="60"/>
                                        </p:tgtEl>
                                        <p:attrNameLst>
                                          <p:attrName>style.visibility</p:attrName>
                                        </p:attrNameLst>
                                      </p:cBhvr>
                                      <p:to>
                                        <p:strVal val="visible"/>
                                      </p:to>
                                    </p:set>
                                    <p:animEffect transition="in" filter="wedge">
                                      <p:cBhvr>
                                        <p:cTn id="54" dur="4000"/>
                                        <p:tgtEl>
                                          <p:spTgt spid="60"/>
                                        </p:tgtEl>
                                      </p:cBhvr>
                                    </p:animEffect>
                                  </p:childTnLst>
                                </p:cTn>
                              </p:par>
                              <p:par>
                                <p:cTn id="55" presetID="20" presetClass="entr" presetSubtype="0" fill="hold" nodeType="withEffect">
                                  <p:stCondLst>
                                    <p:cond delay="1000"/>
                                  </p:stCondLst>
                                  <p:childTnLst>
                                    <p:set>
                                      <p:cBhvr>
                                        <p:cTn id="56" dur="1" fill="hold">
                                          <p:stCondLst>
                                            <p:cond delay="0"/>
                                          </p:stCondLst>
                                        </p:cTn>
                                        <p:tgtEl>
                                          <p:spTgt spid="61"/>
                                        </p:tgtEl>
                                        <p:attrNameLst>
                                          <p:attrName>style.visibility</p:attrName>
                                        </p:attrNameLst>
                                      </p:cBhvr>
                                      <p:to>
                                        <p:strVal val="visible"/>
                                      </p:to>
                                    </p:set>
                                    <p:animEffect transition="in" filter="wedge">
                                      <p:cBhvr>
                                        <p:cTn id="57" dur="4000"/>
                                        <p:tgtEl>
                                          <p:spTgt spid="61"/>
                                        </p:tgtEl>
                                      </p:cBhvr>
                                    </p:animEffect>
                                  </p:childTnLst>
                                </p:cTn>
                              </p:par>
                            </p:childTnLst>
                          </p:cTn>
                        </p:par>
                        <p:par>
                          <p:cTn id="58" fill="hold">
                            <p:stCondLst>
                              <p:cond delay="5780"/>
                            </p:stCondLst>
                            <p:childTnLst>
                              <p:par>
                                <p:cTn id="59" presetID="1"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P spid="46" grpId="0" animBg="1"/>
      <p:bldP spid="39" grpId="0"/>
      <p:bldP spid="57" grpId="0" animBg="1"/>
      <p:bldP spid="6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a:p>
            <a:pPr>
              <a:buNone/>
            </a:pPr>
            <a:r>
              <a:rPr lang="en-US" sz="2200" dirty="0" smtClean="0"/>
              <a:t>The chromatids will unwind into loose strands of chromatin.</a:t>
            </a:r>
          </a:p>
          <a:p>
            <a:pPr>
              <a:buNone/>
            </a:pPr>
            <a:r>
              <a:rPr lang="en-US" sz="2200" dirty="0" smtClean="0"/>
              <a:t>When finished, notice…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5090757"/>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20065902">
            <a:off x="658981" y="2304058"/>
            <a:ext cx="375514" cy="616915"/>
            <a:chOff x="2062886" y="2133600"/>
            <a:chExt cx="375514" cy="616915"/>
          </a:xfrm>
        </p:grpSpPr>
        <p:sp>
          <p:nvSpPr>
            <p:cNvPr id="41" name="Freeform 40"/>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rot="13868324">
            <a:off x="1109078" y="2422888"/>
            <a:ext cx="680314" cy="277978"/>
            <a:chOff x="475488" y="3562502"/>
            <a:chExt cx="680314" cy="277978"/>
          </a:xfrm>
        </p:grpSpPr>
        <p:sp>
          <p:nvSpPr>
            <p:cNvPr id="50" name="Freeform 49"/>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rot="20065902">
            <a:off x="2748549" y="2247443"/>
            <a:ext cx="364840" cy="839113"/>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14851132">
            <a:off x="793653" y="4488941"/>
            <a:ext cx="851077" cy="30751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rot="2800811">
            <a:off x="441443" y="4523163"/>
            <a:ext cx="695328" cy="466190"/>
            <a:chOff x="1089929" y="3350362"/>
            <a:chExt cx="695328" cy="466190"/>
          </a:xfrm>
        </p:grpSpPr>
        <p:sp>
          <p:nvSpPr>
            <p:cNvPr id="62" name="Freeform 6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2748686" y="4412285"/>
            <a:ext cx="375514" cy="616915"/>
            <a:chOff x="2062886" y="2133600"/>
            <a:chExt cx="375514" cy="616915"/>
          </a:xfrm>
        </p:grpSpPr>
        <p:sp>
          <p:nvSpPr>
            <p:cNvPr id="66" name="Freeform 65"/>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rot="17191916">
            <a:off x="3166478" y="4570056"/>
            <a:ext cx="680314" cy="277978"/>
            <a:chOff x="475488" y="3562502"/>
            <a:chExt cx="680314" cy="277978"/>
          </a:xfrm>
        </p:grpSpPr>
        <p:sp>
          <p:nvSpPr>
            <p:cNvPr id="69" name="Freeform 68"/>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rot="5081903">
            <a:off x="3116305" y="2295506"/>
            <a:ext cx="695328" cy="464879"/>
            <a:chOff x="1089929" y="3350362"/>
            <a:chExt cx="695328" cy="466190"/>
          </a:xfrm>
        </p:grpSpPr>
        <p:sp>
          <p:nvSpPr>
            <p:cNvPr id="72" name="Freeform 7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9" name="Straight Connector 78"/>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696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69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a:p>
            <a:pPr>
              <a:buNone/>
            </a:pPr>
            <a:r>
              <a:rPr lang="en-US" sz="2200" dirty="0" smtClean="0"/>
              <a:t>The chromatids will unwind into loose strands of chromatin.</a:t>
            </a:r>
          </a:p>
          <a:p>
            <a:pPr>
              <a:buNone/>
            </a:pPr>
            <a:r>
              <a:rPr lang="en-US" sz="2200" dirty="0" smtClean="0"/>
              <a:t>When finished, notice…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572393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20065902">
            <a:off x="658981" y="2304058"/>
            <a:ext cx="375514" cy="616915"/>
            <a:chOff x="2062886" y="2133600"/>
            <a:chExt cx="375514" cy="616915"/>
          </a:xfrm>
        </p:grpSpPr>
        <p:sp>
          <p:nvSpPr>
            <p:cNvPr id="41" name="Freeform 40"/>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rot="13868324">
            <a:off x="1109078" y="2422888"/>
            <a:ext cx="680314" cy="277978"/>
            <a:chOff x="475488" y="3562502"/>
            <a:chExt cx="680314" cy="277978"/>
          </a:xfrm>
        </p:grpSpPr>
        <p:sp>
          <p:nvSpPr>
            <p:cNvPr id="50" name="Freeform 49"/>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rot="20065902">
            <a:off x="2748549" y="2247443"/>
            <a:ext cx="364840" cy="839113"/>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14851132">
            <a:off x="793653" y="4488941"/>
            <a:ext cx="851077" cy="30751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rot="2800811">
            <a:off x="441443" y="4523163"/>
            <a:ext cx="695328" cy="466190"/>
            <a:chOff x="1089929" y="3350362"/>
            <a:chExt cx="695328" cy="466190"/>
          </a:xfrm>
        </p:grpSpPr>
        <p:sp>
          <p:nvSpPr>
            <p:cNvPr id="62" name="Freeform 6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2748686" y="4412285"/>
            <a:ext cx="375514" cy="616915"/>
            <a:chOff x="2062886" y="2133600"/>
            <a:chExt cx="375514" cy="616915"/>
          </a:xfrm>
        </p:grpSpPr>
        <p:sp>
          <p:nvSpPr>
            <p:cNvPr id="66" name="Freeform 65"/>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rot="17191916">
            <a:off x="3166478" y="4570056"/>
            <a:ext cx="680314" cy="277978"/>
            <a:chOff x="475488" y="3562502"/>
            <a:chExt cx="680314" cy="277978"/>
          </a:xfrm>
        </p:grpSpPr>
        <p:sp>
          <p:nvSpPr>
            <p:cNvPr id="69" name="Freeform 68"/>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rot="5081903">
            <a:off x="3116305" y="2295506"/>
            <a:ext cx="695328" cy="464879"/>
            <a:chOff x="1089929" y="3350362"/>
            <a:chExt cx="695328" cy="466190"/>
          </a:xfrm>
        </p:grpSpPr>
        <p:sp>
          <p:nvSpPr>
            <p:cNvPr id="72" name="Freeform 7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9" name="Straight Connector 78"/>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838200" y="1065944"/>
            <a:ext cx="5357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8" name="Rectangle 37"/>
          <p:cNvSpPr/>
          <p:nvPr/>
        </p:nvSpPr>
        <p:spPr>
          <a:xfrm>
            <a:off x="2969476" y="1066800"/>
            <a:ext cx="5357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9" name="Rectangle 38"/>
          <p:cNvSpPr/>
          <p:nvPr/>
        </p:nvSpPr>
        <p:spPr>
          <a:xfrm>
            <a:off x="3045676" y="5181600"/>
            <a:ext cx="5357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2" name="Rectangle 41"/>
          <p:cNvSpPr/>
          <p:nvPr/>
        </p:nvSpPr>
        <p:spPr>
          <a:xfrm>
            <a:off x="762000" y="5181600"/>
            <a:ext cx="5357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3" name="Rectangle 42"/>
          <p:cNvSpPr/>
          <p:nvPr/>
        </p:nvSpPr>
        <p:spPr>
          <a:xfrm>
            <a:off x="4419600" y="5105400"/>
            <a:ext cx="4191000" cy="369332"/>
          </a:xfrm>
          <a:prstGeom prst="rect">
            <a:avLst/>
          </a:prstGeom>
        </p:spPr>
        <p:txBody>
          <a:bodyPr wrap="square">
            <a:spAutoFit/>
          </a:bodyPr>
          <a:lstStyle/>
          <a:p>
            <a:pPr algn="ctr">
              <a:buNone/>
            </a:pPr>
            <a:r>
              <a:rPr lang="en-US" b="1" dirty="0" smtClean="0">
                <a:solidFill>
                  <a:srgbClr val="FF0000"/>
                </a:solidFill>
              </a:rPr>
              <a:t>Four cells have been created.</a:t>
            </a:r>
            <a:endParaRPr lang="en-US" b="1" dirty="0">
              <a:solidFill>
                <a:srgbClr val="FF0000"/>
              </a:solidFill>
            </a:endParaRPr>
          </a:p>
        </p:txBody>
      </p:sp>
    </p:spTree>
    <p:extLst>
      <p:ext uri="{BB962C8B-B14F-4D97-AF65-F5344CB8AC3E}">
        <p14:creationId xmlns:p14="http://schemas.microsoft.com/office/powerpoint/2010/main" val="21071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25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750" fill="hold"/>
                                        <p:tgtEl>
                                          <p:spTgt spid="38"/>
                                        </p:tgtEl>
                                        <p:attrNameLst>
                                          <p:attrName>ppt_x</p:attrName>
                                        </p:attrNameLst>
                                      </p:cBhvr>
                                      <p:tavLst>
                                        <p:tav tm="0">
                                          <p:val>
                                            <p:strVal val="1+#ppt_w/2"/>
                                          </p:val>
                                        </p:tav>
                                        <p:tav tm="100000">
                                          <p:val>
                                            <p:strVal val="#ppt_x"/>
                                          </p:val>
                                        </p:tav>
                                      </p:tavLst>
                                    </p:anim>
                                    <p:anim calcmode="lin" valueType="num">
                                      <p:cBhvr additive="base">
                                        <p:cTn id="13" dur="750" fill="hold"/>
                                        <p:tgtEl>
                                          <p:spTgt spid="3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0-#ppt_w/2"/>
                                          </p:val>
                                        </p:tav>
                                        <p:tav tm="100000">
                                          <p:val>
                                            <p:strVal val="#ppt_x"/>
                                          </p:val>
                                        </p:tav>
                                      </p:tavLst>
                                    </p:anim>
                                    <p:anim calcmode="lin" valueType="num">
                                      <p:cBhvr additive="base">
                                        <p:cTn id="18" dur="7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grpId="0" nodeType="afterEffect">
                                  <p:stCondLst>
                                    <p:cond delay="25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750" fill="hold"/>
                                        <p:tgtEl>
                                          <p:spTgt spid="39"/>
                                        </p:tgtEl>
                                        <p:attrNameLst>
                                          <p:attrName>ppt_x</p:attrName>
                                        </p:attrNameLst>
                                      </p:cBhvr>
                                      <p:tavLst>
                                        <p:tav tm="0">
                                          <p:val>
                                            <p:strVal val="1+#ppt_w/2"/>
                                          </p:val>
                                        </p:tav>
                                        <p:tav tm="100000">
                                          <p:val>
                                            <p:strVal val="#ppt_x"/>
                                          </p:val>
                                        </p:tav>
                                      </p:tavLst>
                                    </p:anim>
                                    <p:anim calcmode="lin" valueType="num">
                                      <p:cBhvr additive="base">
                                        <p:cTn id="23" dur="750" fill="hold"/>
                                        <p:tgtEl>
                                          <p:spTgt spid="39"/>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iterate type="lt">
                                    <p:tmPct val="2000"/>
                                  </p:iterate>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childTnLst>
                          </p:cTn>
                        </p:par>
                        <p:par>
                          <p:cTn id="29" fill="hold">
                            <p:stCondLst>
                              <p:cond delay="474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8" grpId="0"/>
      <p:bldP spid="39"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a:p>
            <a:pPr>
              <a:buNone/>
            </a:pPr>
            <a:r>
              <a:rPr lang="en-US" sz="2200" dirty="0" smtClean="0"/>
              <a:t>The proteins made during interphase, help red blood cells carry oxygen.</a:t>
            </a:r>
          </a:p>
          <a:p>
            <a:pPr>
              <a:buNone/>
            </a:pPr>
            <a:r>
              <a:rPr lang="en-US" sz="2200" dirty="0"/>
              <a:t>The proteins made during interphase, help </a:t>
            </a:r>
            <a:r>
              <a:rPr lang="en-US" sz="2200" dirty="0" smtClean="0"/>
              <a:t>nerve cells send message to and from the brain.</a:t>
            </a:r>
            <a:endParaRPr lang="en-US" sz="2200" dirty="0"/>
          </a:p>
          <a:p>
            <a:pPr>
              <a:buNone/>
            </a:pPr>
            <a:r>
              <a:rPr lang="en-US" sz="2200" dirty="0" smtClean="0"/>
              <a:t>The </a:t>
            </a:r>
            <a:r>
              <a:rPr lang="en-US" sz="2200" dirty="0"/>
              <a:t>proteins made during interphase, help </a:t>
            </a:r>
            <a:r>
              <a:rPr lang="en-US" sz="2200" dirty="0" smtClean="0"/>
              <a:t>stomach cells secrete enzymes to digest your food.</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324600" y="5562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upload.wikimedia.org/wikipedia/commons/thumb/e/e0/Stomach_diagram.svg/500px-Stomach_diagr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4" y="1447800"/>
            <a:ext cx="4146176" cy="414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2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a:p>
            <a:pPr>
              <a:buNone/>
            </a:pPr>
            <a:r>
              <a:rPr lang="en-US" sz="2200" dirty="0" smtClean="0"/>
              <a:t>The chromatids will unwind into loose strands of chromatin.</a:t>
            </a:r>
          </a:p>
          <a:p>
            <a:pPr>
              <a:buNone/>
            </a:pPr>
            <a:r>
              <a:rPr lang="en-US" sz="2200" dirty="0" smtClean="0"/>
              <a:t>When finished, notice…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20065902">
            <a:off x="658981" y="2304058"/>
            <a:ext cx="375514" cy="616915"/>
            <a:chOff x="2062886" y="2133600"/>
            <a:chExt cx="375514" cy="616915"/>
          </a:xfrm>
        </p:grpSpPr>
        <p:sp>
          <p:nvSpPr>
            <p:cNvPr id="41" name="Freeform 40"/>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rot="13868324">
            <a:off x="1109078" y="2422888"/>
            <a:ext cx="680314" cy="277978"/>
            <a:chOff x="475488" y="3562502"/>
            <a:chExt cx="680314" cy="277978"/>
          </a:xfrm>
        </p:grpSpPr>
        <p:sp>
          <p:nvSpPr>
            <p:cNvPr id="50" name="Freeform 49"/>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rot="20065902">
            <a:off x="2748549" y="2247443"/>
            <a:ext cx="364840" cy="839113"/>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14851132">
            <a:off x="793653" y="4488941"/>
            <a:ext cx="851077" cy="30751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rot="2800811">
            <a:off x="441443" y="4523163"/>
            <a:ext cx="695328" cy="466190"/>
            <a:chOff x="1089929" y="3350362"/>
            <a:chExt cx="695328" cy="466190"/>
          </a:xfrm>
        </p:grpSpPr>
        <p:sp>
          <p:nvSpPr>
            <p:cNvPr id="62" name="Freeform 6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2748686" y="4412285"/>
            <a:ext cx="375514" cy="616915"/>
            <a:chOff x="2062886" y="2133600"/>
            <a:chExt cx="375514" cy="616915"/>
          </a:xfrm>
        </p:grpSpPr>
        <p:sp>
          <p:nvSpPr>
            <p:cNvPr id="66" name="Freeform 65"/>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rot="17191916">
            <a:off x="3166478" y="4570056"/>
            <a:ext cx="680314" cy="277978"/>
            <a:chOff x="475488" y="3562502"/>
            <a:chExt cx="680314" cy="277978"/>
          </a:xfrm>
        </p:grpSpPr>
        <p:sp>
          <p:nvSpPr>
            <p:cNvPr id="69" name="Freeform 68"/>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rot="5081903">
            <a:off x="3116305" y="2295506"/>
            <a:ext cx="695328" cy="464879"/>
            <a:chOff x="1089929" y="3350362"/>
            <a:chExt cx="695328" cy="466190"/>
          </a:xfrm>
        </p:grpSpPr>
        <p:sp>
          <p:nvSpPr>
            <p:cNvPr id="72" name="Freeform 7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9" name="Straight Connector 78"/>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4419600" y="5105400"/>
            <a:ext cx="4191000" cy="369332"/>
          </a:xfrm>
          <a:prstGeom prst="rect">
            <a:avLst/>
          </a:prstGeom>
        </p:spPr>
        <p:txBody>
          <a:bodyPr wrap="square">
            <a:spAutoFit/>
          </a:bodyPr>
          <a:lstStyle/>
          <a:p>
            <a:pPr algn="ctr">
              <a:buNone/>
            </a:pPr>
            <a:r>
              <a:rPr lang="en-US" b="1" dirty="0" smtClean="0">
                <a:solidFill>
                  <a:srgbClr val="FF0000"/>
                </a:solidFill>
              </a:rPr>
              <a:t>Four cells have been created.</a:t>
            </a:r>
            <a:endParaRPr lang="en-US" b="1" dirty="0">
              <a:solidFill>
                <a:srgbClr val="FF0000"/>
              </a:solidFill>
            </a:endParaRPr>
          </a:p>
        </p:txBody>
      </p:sp>
      <p:sp>
        <p:nvSpPr>
          <p:cNvPr id="44" name="Rectangle 43"/>
          <p:cNvSpPr/>
          <p:nvPr/>
        </p:nvSpPr>
        <p:spPr>
          <a:xfrm>
            <a:off x="3927620" y="5486400"/>
            <a:ext cx="5216380" cy="646331"/>
          </a:xfrm>
          <a:prstGeom prst="rect">
            <a:avLst/>
          </a:prstGeom>
        </p:spPr>
        <p:txBody>
          <a:bodyPr wrap="square">
            <a:spAutoFit/>
          </a:bodyPr>
          <a:lstStyle/>
          <a:p>
            <a:pPr algn="ctr">
              <a:buNone/>
            </a:pPr>
            <a:r>
              <a:rPr lang="en-US" b="1" dirty="0" smtClean="0">
                <a:solidFill>
                  <a:srgbClr val="FF0000"/>
                </a:solidFill>
              </a:rPr>
              <a:t>The cells are haploid. The cells started with 4 strands of chromatin, but now they only have 2 strands.</a:t>
            </a:r>
            <a:endParaRPr lang="en-US" b="1" dirty="0">
              <a:solidFill>
                <a:srgbClr val="FF0000"/>
              </a:solidFill>
            </a:endParaRPr>
          </a:p>
        </p:txBody>
      </p:sp>
      <p:sp>
        <p:nvSpPr>
          <p:cNvPr id="4" name="TextBox 3"/>
          <p:cNvSpPr txBox="1"/>
          <p:nvPr/>
        </p:nvSpPr>
        <p:spPr>
          <a:xfrm>
            <a:off x="609600" y="2514600"/>
            <a:ext cx="346220" cy="369332"/>
          </a:xfrm>
          <a:prstGeom prst="rect">
            <a:avLst/>
          </a:prstGeom>
          <a:noFill/>
        </p:spPr>
        <p:txBody>
          <a:bodyPr wrap="square" rtlCol="0">
            <a:spAutoFit/>
          </a:bodyPr>
          <a:lstStyle/>
          <a:p>
            <a:r>
              <a:rPr lang="en-US" b="1" dirty="0" smtClean="0"/>
              <a:t>1</a:t>
            </a:r>
            <a:endParaRPr lang="en-US" b="1" dirty="0"/>
          </a:p>
        </p:txBody>
      </p:sp>
      <p:sp>
        <p:nvSpPr>
          <p:cNvPr id="45" name="TextBox 44"/>
          <p:cNvSpPr txBox="1"/>
          <p:nvPr/>
        </p:nvSpPr>
        <p:spPr>
          <a:xfrm>
            <a:off x="533400" y="4724400"/>
            <a:ext cx="346220" cy="369332"/>
          </a:xfrm>
          <a:prstGeom prst="rect">
            <a:avLst/>
          </a:prstGeom>
          <a:noFill/>
        </p:spPr>
        <p:txBody>
          <a:bodyPr wrap="square" rtlCol="0">
            <a:spAutoFit/>
          </a:bodyPr>
          <a:lstStyle/>
          <a:p>
            <a:r>
              <a:rPr lang="en-US" b="1" dirty="0" smtClean="0"/>
              <a:t>1</a:t>
            </a:r>
            <a:endParaRPr lang="en-US" b="1" dirty="0"/>
          </a:p>
        </p:txBody>
      </p:sp>
      <p:sp>
        <p:nvSpPr>
          <p:cNvPr id="46" name="TextBox 45"/>
          <p:cNvSpPr txBox="1"/>
          <p:nvPr/>
        </p:nvSpPr>
        <p:spPr>
          <a:xfrm>
            <a:off x="2701780" y="4572000"/>
            <a:ext cx="346220" cy="369332"/>
          </a:xfrm>
          <a:prstGeom prst="rect">
            <a:avLst/>
          </a:prstGeom>
          <a:noFill/>
        </p:spPr>
        <p:txBody>
          <a:bodyPr wrap="square" rtlCol="0">
            <a:spAutoFit/>
          </a:bodyPr>
          <a:lstStyle/>
          <a:p>
            <a:r>
              <a:rPr lang="en-US" b="1" dirty="0" smtClean="0"/>
              <a:t>1</a:t>
            </a:r>
            <a:endParaRPr lang="en-US" b="1" dirty="0"/>
          </a:p>
        </p:txBody>
      </p:sp>
      <p:sp>
        <p:nvSpPr>
          <p:cNvPr id="47" name="TextBox 46"/>
          <p:cNvSpPr txBox="1"/>
          <p:nvPr/>
        </p:nvSpPr>
        <p:spPr>
          <a:xfrm>
            <a:off x="2667000" y="2667000"/>
            <a:ext cx="346220" cy="369332"/>
          </a:xfrm>
          <a:prstGeom prst="rect">
            <a:avLst/>
          </a:prstGeom>
          <a:noFill/>
        </p:spPr>
        <p:txBody>
          <a:bodyPr wrap="square" rtlCol="0">
            <a:spAutoFit/>
          </a:bodyPr>
          <a:lstStyle/>
          <a:p>
            <a:r>
              <a:rPr lang="en-US" b="1" dirty="0" smtClean="0"/>
              <a:t>1</a:t>
            </a:r>
            <a:endParaRPr lang="en-US" b="1" dirty="0"/>
          </a:p>
        </p:txBody>
      </p:sp>
      <p:sp>
        <p:nvSpPr>
          <p:cNvPr id="52" name="TextBox 51"/>
          <p:cNvSpPr txBox="1"/>
          <p:nvPr/>
        </p:nvSpPr>
        <p:spPr>
          <a:xfrm>
            <a:off x="1447800" y="2438400"/>
            <a:ext cx="346220" cy="369332"/>
          </a:xfrm>
          <a:prstGeom prst="rect">
            <a:avLst/>
          </a:prstGeom>
          <a:noFill/>
        </p:spPr>
        <p:txBody>
          <a:bodyPr wrap="square" rtlCol="0">
            <a:spAutoFit/>
          </a:bodyPr>
          <a:lstStyle/>
          <a:p>
            <a:r>
              <a:rPr lang="en-US" b="1" dirty="0" smtClean="0"/>
              <a:t>2</a:t>
            </a:r>
            <a:endParaRPr lang="en-US" b="1" dirty="0"/>
          </a:p>
        </p:txBody>
      </p:sp>
      <p:sp>
        <p:nvSpPr>
          <p:cNvPr id="53" name="TextBox 52"/>
          <p:cNvSpPr txBox="1"/>
          <p:nvPr/>
        </p:nvSpPr>
        <p:spPr>
          <a:xfrm>
            <a:off x="3539980" y="2362200"/>
            <a:ext cx="346220" cy="369332"/>
          </a:xfrm>
          <a:prstGeom prst="rect">
            <a:avLst/>
          </a:prstGeom>
          <a:noFill/>
        </p:spPr>
        <p:txBody>
          <a:bodyPr wrap="square" rtlCol="0">
            <a:spAutoFit/>
          </a:bodyPr>
          <a:lstStyle/>
          <a:p>
            <a:r>
              <a:rPr lang="en-US" b="1" dirty="0" smtClean="0"/>
              <a:t>2</a:t>
            </a:r>
            <a:endParaRPr lang="en-US" b="1" dirty="0"/>
          </a:p>
        </p:txBody>
      </p:sp>
      <p:sp>
        <p:nvSpPr>
          <p:cNvPr id="54" name="TextBox 53"/>
          <p:cNvSpPr txBox="1"/>
          <p:nvPr/>
        </p:nvSpPr>
        <p:spPr>
          <a:xfrm>
            <a:off x="3505200" y="4572000"/>
            <a:ext cx="346220" cy="369332"/>
          </a:xfrm>
          <a:prstGeom prst="rect">
            <a:avLst/>
          </a:prstGeom>
          <a:noFill/>
        </p:spPr>
        <p:txBody>
          <a:bodyPr wrap="square" rtlCol="0">
            <a:spAutoFit/>
          </a:bodyPr>
          <a:lstStyle/>
          <a:p>
            <a:r>
              <a:rPr lang="en-US" b="1" dirty="0" smtClean="0"/>
              <a:t>2</a:t>
            </a:r>
            <a:endParaRPr lang="en-US" b="1" dirty="0"/>
          </a:p>
        </p:txBody>
      </p:sp>
      <p:sp>
        <p:nvSpPr>
          <p:cNvPr id="55" name="TextBox 54"/>
          <p:cNvSpPr txBox="1"/>
          <p:nvPr/>
        </p:nvSpPr>
        <p:spPr>
          <a:xfrm>
            <a:off x="1143000" y="4419600"/>
            <a:ext cx="346220" cy="369332"/>
          </a:xfrm>
          <a:prstGeom prst="rect">
            <a:avLst/>
          </a:prstGeom>
          <a:noFill/>
        </p:spPr>
        <p:txBody>
          <a:bodyPr wrap="square" rtlCol="0">
            <a:spAutoFit/>
          </a:bodyPr>
          <a:lstStyle/>
          <a:p>
            <a:r>
              <a:rPr lang="en-US" b="1" dirty="0" smtClean="0"/>
              <a:t>2</a:t>
            </a:r>
            <a:endParaRPr lang="en-US" b="1" dirty="0"/>
          </a:p>
        </p:txBody>
      </p:sp>
    </p:spTree>
    <p:extLst>
      <p:ext uri="{BB962C8B-B14F-4D97-AF65-F5344CB8AC3E}">
        <p14:creationId xmlns:p14="http://schemas.microsoft.com/office/powerpoint/2010/main" val="27226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p:tgtEl>
                                          <p:spTgt spid="52"/>
                                        </p:tgtEl>
                                        <p:attrNameLst>
                                          <p:attrName>ppt_y</p:attrName>
                                        </p:attrNameLst>
                                      </p:cBhvr>
                                      <p:tavLst>
                                        <p:tav tm="0">
                                          <p:val>
                                            <p:strVal val="#ppt_y-#ppt_h*1.125000"/>
                                          </p:val>
                                        </p:tav>
                                        <p:tav tm="100000">
                                          <p:val>
                                            <p:strVal val="#ppt_y"/>
                                          </p:val>
                                        </p:tav>
                                      </p:tavLst>
                                    </p:anim>
                                    <p:animEffect transition="in" filter="wipe(down)">
                                      <p:cBhvr>
                                        <p:cTn id="13" dur="500"/>
                                        <p:tgtEl>
                                          <p:spTgt spid="52"/>
                                        </p:tgtEl>
                                      </p:cBhvr>
                                    </p:animEffect>
                                  </p:childTnLst>
                                </p:cTn>
                              </p:par>
                            </p:childTnLst>
                          </p:cTn>
                        </p:par>
                        <p:par>
                          <p:cTn id="14" fill="hold">
                            <p:stCondLst>
                              <p:cond delay="1000"/>
                            </p:stCondLst>
                            <p:childTnLst>
                              <p:par>
                                <p:cTn id="15" presetID="12" presetClass="entr" presetSubtype="1" fill="hold" grpId="0" nodeType="afterEffect">
                                  <p:stCondLst>
                                    <p:cond delay="50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p:tgtEl>
                                          <p:spTgt spid="47"/>
                                        </p:tgtEl>
                                        <p:attrNameLst>
                                          <p:attrName>ppt_y</p:attrName>
                                        </p:attrNameLst>
                                      </p:cBhvr>
                                      <p:tavLst>
                                        <p:tav tm="0">
                                          <p:val>
                                            <p:strVal val="#ppt_y-#ppt_h*1.125000"/>
                                          </p:val>
                                        </p:tav>
                                        <p:tav tm="100000">
                                          <p:val>
                                            <p:strVal val="#ppt_y"/>
                                          </p:val>
                                        </p:tav>
                                      </p:tavLst>
                                    </p:anim>
                                    <p:animEffect transition="in" filter="wipe(down)">
                                      <p:cBhvr>
                                        <p:cTn id="18" dur="500"/>
                                        <p:tgtEl>
                                          <p:spTgt spid="47"/>
                                        </p:tgtEl>
                                      </p:cBhvr>
                                    </p:animEffect>
                                  </p:childTnLst>
                                </p:cTn>
                              </p:par>
                            </p:childTnLst>
                          </p:cTn>
                        </p:par>
                        <p:par>
                          <p:cTn id="19" fill="hold">
                            <p:stCondLst>
                              <p:cond delay="2000"/>
                            </p:stCondLst>
                            <p:childTnLst>
                              <p:par>
                                <p:cTn id="20" presetID="12" presetClass="entr" presetSubtype="1"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ppt_y</p:attrName>
                                        </p:attrNameLst>
                                      </p:cBhvr>
                                      <p:tavLst>
                                        <p:tav tm="0">
                                          <p:val>
                                            <p:strVal val="#ppt_y-#ppt_h*1.125000"/>
                                          </p:val>
                                        </p:tav>
                                        <p:tav tm="100000">
                                          <p:val>
                                            <p:strVal val="#ppt_y"/>
                                          </p:val>
                                        </p:tav>
                                      </p:tavLst>
                                    </p:anim>
                                    <p:animEffect transition="in" filter="wipe(down)">
                                      <p:cBhvr>
                                        <p:cTn id="23" dur="500"/>
                                        <p:tgtEl>
                                          <p:spTgt spid="53"/>
                                        </p:tgtEl>
                                      </p:cBhvr>
                                    </p:animEffect>
                                  </p:childTnLst>
                                </p:cTn>
                              </p:par>
                            </p:childTnLst>
                          </p:cTn>
                        </p:par>
                        <p:par>
                          <p:cTn id="24" fill="hold">
                            <p:stCondLst>
                              <p:cond delay="2500"/>
                            </p:stCondLst>
                            <p:childTnLst>
                              <p:par>
                                <p:cTn id="25" presetID="12" presetClass="entr" presetSubtype="1" fill="hold" grpId="0" nodeType="afterEffect">
                                  <p:stCondLst>
                                    <p:cond delay="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ppt_y</p:attrName>
                                        </p:attrNameLst>
                                      </p:cBhvr>
                                      <p:tavLst>
                                        <p:tav tm="0">
                                          <p:val>
                                            <p:strVal val="#ppt_y-#ppt_h*1.125000"/>
                                          </p:val>
                                        </p:tav>
                                        <p:tav tm="100000">
                                          <p:val>
                                            <p:strVal val="#ppt_y"/>
                                          </p:val>
                                        </p:tav>
                                      </p:tavLst>
                                    </p:anim>
                                    <p:animEffect transition="in" filter="wipe(down)">
                                      <p:cBhvr>
                                        <p:cTn id="28" dur="500"/>
                                        <p:tgtEl>
                                          <p:spTgt spid="45"/>
                                        </p:tgtEl>
                                      </p:cBhvr>
                                    </p:animEffect>
                                  </p:childTnLst>
                                </p:cTn>
                              </p:par>
                            </p:childTnLst>
                          </p:cTn>
                        </p:par>
                        <p:par>
                          <p:cTn id="29" fill="hold">
                            <p:stCondLst>
                              <p:cond delay="3500"/>
                            </p:stCondLst>
                            <p:childTnLst>
                              <p:par>
                                <p:cTn id="30" presetID="12" presetClass="entr" presetSubtype="1"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p:tgtEl>
                                          <p:spTgt spid="55"/>
                                        </p:tgtEl>
                                        <p:attrNameLst>
                                          <p:attrName>ppt_y</p:attrName>
                                        </p:attrNameLst>
                                      </p:cBhvr>
                                      <p:tavLst>
                                        <p:tav tm="0">
                                          <p:val>
                                            <p:strVal val="#ppt_y-#ppt_h*1.125000"/>
                                          </p:val>
                                        </p:tav>
                                        <p:tav tm="100000">
                                          <p:val>
                                            <p:strVal val="#ppt_y"/>
                                          </p:val>
                                        </p:tav>
                                      </p:tavLst>
                                    </p:anim>
                                    <p:animEffect transition="in" filter="wipe(down)">
                                      <p:cBhvr>
                                        <p:cTn id="33" dur="500"/>
                                        <p:tgtEl>
                                          <p:spTgt spid="55"/>
                                        </p:tgtEl>
                                      </p:cBhvr>
                                    </p:animEffect>
                                  </p:childTnLst>
                                </p:cTn>
                              </p:par>
                            </p:childTnLst>
                          </p:cTn>
                        </p:par>
                        <p:par>
                          <p:cTn id="34" fill="hold">
                            <p:stCondLst>
                              <p:cond delay="4000"/>
                            </p:stCondLst>
                            <p:childTnLst>
                              <p:par>
                                <p:cTn id="35" presetID="12" presetClass="entr" presetSubtype="1" fill="hold" grpId="0" nodeType="afterEffect">
                                  <p:stCondLst>
                                    <p:cond delay="50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p:tgtEl>
                                          <p:spTgt spid="46"/>
                                        </p:tgtEl>
                                        <p:attrNameLst>
                                          <p:attrName>ppt_y</p:attrName>
                                        </p:attrNameLst>
                                      </p:cBhvr>
                                      <p:tavLst>
                                        <p:tav tm="0">
                                          <p:val>
                                            <p:strVal val="#ppt_y-#ppt_h*1.125000"/>
                                          </p:val>
                                        </p:tav>
                                        <p:tav tm="100000">
                                          <p:val>
                                            <p:strVal val="#ppt_y"/>
                                          </p:val>
                                        </p:tav>
                                      </p:tavLst>
                                    </p:anim>
                                    <p:animEffect transition="in" filter="wipe(down)">
                                      <p:cBhvr>
                                        <p:cTn id="38" dur="500"/>
                                        <p:tgtEl>
                                          <p:spTgt spid="46"/>
                                        </p:tgtEl>
                                      </p:cBhvr>
                                    </p:animEffect>
                                  </p:childTnLst>
                                </p:cTn>
                              </p:par>
                            </p:childTnLst>
                          </p:cTn>
                        </p:par>
                        <p:par>
                          <p:cTn id="39" fill="hold">
                            <p:stCondLst>
                              <p:cond delay="5000"/>
                            </p:stCondLst>
                            <p:childTnLst>
                              <p:par>
                                <p:cTn id="40" presetID="12" presetClass="entr" presetSubtype="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p:tgtEl>
                                          <p:spTgt spid="54"/>
                                        </p:tgtEl>
                                        <p:attrNameLst>
                                          <p:attrName>ppt_y</p:attrName>
                                        </p:attrNameLst>
                                      </p:cBhvr>
                                      <p:tavLst>
                                        <p:tav tm="0">
                                          <p:val>
                                            <p:strVal val="#ppt_y-#ppt_h*1.125000"/>
                                          </p:val>
                                        </p:tav>
                                        <p:tav tm="100000">
                                          <p:val>
                                            <p:strVal val="#ppt_y"/>
                                          </p:val>
                                        </p:tav>
                                      </p:tavLst>
                                    </p:anim>
                                    <p:animEffect transition="in" filter="wipe(down)">
                                      <p:cBhvr>
                                        <p:cTn id="43" dur="500"/>
                                        <p:tgtEl>
                                          <p:spTgt spid="54"/>
                                        </p:tgtEl>
                                      </p:cBhvr>
                                    </p:animEffect>
                                  </p:childTnLst>
                                </p:cTn>
                              </p:par>
                            </p:childTnLst>
                          </p:cTn>
                        </p:par>
                        <p:par>
                          <p:cTn id="44" fill="hold">
                            <p:stCondLst>
                              <p:cond delay="5500"/>
                            </p:stCondLst>
                            <p:childTnLst>
                              <p:par>
                                <p:cTn id="45" presetID="2" presetClass="entr" presetSubtype="2" fill="hold" grpId="0" nodeType="afterEffect">
                                  <p:stCondLst>
                                    <p:cond delay="500"/>
                                  </p:stCondLst>
                                  <p:iterate type="lt">
                                    <p:tmPct val="2000"/>
                                  </p:iterate>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1+#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childTnLst>
                          </p:cTn>
                        </p:par>
                        <p:par>
                          <p:cTn id="49" fill="hold">
                            <p:stCondLst>
                              <p:cond delay="7340"/>
                            </p:stCondLst>
                            <p:childTnLst>
                              <p:par>
                                <p:cTn id="50" presetID="1"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4" grpId="0"/>
      <p:bldP spid="45" grpId="0"/>
      <p:bldP spid="46" grpId="0"/>
      <p:bldP spid="47" grpId="0"/>
      <p:bldP spid="52" grpId="0"/>
      <p:bldP spid="53" grpId="0"/>
      <p:bldP spid="54" grpId="0"/>
      <p:bldP spid="5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2, the following events will happen:</a:t>
            </a:r>
          </a:p>
          <a:p>
            <a:pPr>
              <a:buNone/>
            </a:pPr>
            <a:r>
              <a:rPr lang="en-US" sz="2200" dirty="0" smtClean="0"/>
              <a:t>Cytokinesis will split the 2 cells into 4 cells.</a:t>
            </a:r>
          </a:p>
          <a:p>
            <a:pPr>
              <a:buNone/>
            </a:pPr>
            <a:r>
              <a:rPr lang="en-US" sz="2200" dirty="0" smtClean="0"/>
              <a:t>The nucleus will regrow in all 4 cells.</a:t>
            </a:r>
          </a:p>
          <a:p>
            <a:pPr>
              <a:buNone/>
            </a:pPr>
            <a:r>
              <a:rPr lang="en-US" sz="2200" dirty="0" smtClean="0"/>
              <a:t>The chromatids will unwind into loose strands of chromatin.</a:t>
            </a:r>
          </a:p>
          <a:p>
            <a:pPr>
              <a:buNone/>
            </a:pPr>
            <a:r>
              <a:rPr lang="en-US" sz="2200" dirty="0" smtClean="0"/>
              <a:t>When finished, notice…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a:t>
            </a:r>
            <a:r>
              <a:rPr lang="en-US" sz="4000" dirty="0">
                <a:latin typeface="Arial" pitchFamily="34" charset="0"/>
                <a:ea typeface="Times New Roman" pitchFamily="18" charset="0"/>
              </a:rPr>
              <a:t>2</a:t>
            </a:r>
            <a:r>
              <a:rPr lang="en-US" sz="4000" dirty="0" smtClean="0">
                <a:latin typeface="Arial" pitchFamily="34" charset="0"/>
                <a:ea typeface="Times New Roman" pitchFamily="18" charset="0"/>
              </a:rPr>
              <a:t>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5768837"/>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20065902">
            <a:off x="658981" y="2304058"/>
            <a:ext cx="375514" cy="616915"/>
            <a:chOff x="2062886" y="2133600"/>
            <a:chExt cx="375514" cy="616915"/>
          </a:xfrm>
        </p:grpSpPr>
        <p:sp>
          <p:nvSpPr>
            <p:cNvPr id="41" name="Freeform 40"/>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rot="13868324">
            <a:off x="1109078" y="2422888"/>
            <a:ext cx="680314" cy="277978"/>
            <a:chOff x="475488" y="3562502"/>
            <a:chExt cx="680314" cy="277978"/>
          </a:xfrm>
        </p:grpSpPr>
        <p:sp>
          <p:nvSpPr>
            <p:cNvPr id="50" name="Freeform 49"/>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rot="20065902">
            <a:off x="2748549" y="2247443"/>
            <a:ext cx="364840" cy="839113"/>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14851132">
            <a:off x="793653" y="4488941"/>
            <a:ext cx="851077" cy="30751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rot="2800811">
            <a:off x="441443" y="4523163"/>
            <a:ext cx="695328" cy="466190"/>
            <a:chOff x="1089929" y="3350362"/>
            <a:chExt cx="695328" cy="466190"/>
          </a:xfrm>
        </p:grpSpPr>
        <p:sp>
          <p:nvSpPr>
            <p:cNvPr id="62" name="Freeform 6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2748686" y="4412285"/>
            <a:ext cx="375514" cy="616915"/>
            <a:chOff x="2062886" y="2133600"/>
            <a:chExt cx="375514" cy="616915"/>
          </a:xfrm>
        </p:grpSpPr>
        <p:sp>
          <p:nvSpPr>
            <p:cNvPr id="66" name="Freeform 65"/>
            <p:cNvSpPr/>
            <p:nvPr/>
          </p:nvSpPr>
          <p:spPr>
            <a:xfrm>
              <a:off x="2062886" y="2640779"/>
              <a:ext cx="204847" cy="109736"/>
            </a:xfrm>
            <a:custGeom>
              <a:avLst/>
              <a:gdLst>
                <a:gd name="connsiteX0" fmla="*/ 0 w 204847"/>
                <a:gd name="connsiteY0" fmla="*/ 21954 h 109736"/>
                <a:gd name="connsiteX1" fmla="*/ 117044 w 204847"/>
                <a:gd name="connsiteY1" fmla="*/ 7323 h 109736"/>
                <a:gd name="connsiteX2" fmla="*/ 131674 w 204847"/>
                <a:gd name="connsiteY2" fmla="*/ 21954 h 109736"/>
                <a:gd name="connsiteX3" fmla="*/ 146304 w 204847"/>
                <a:gd name="connsiteY3" fmla="*/ 87791 h 109736"/>
                <a:gd name="connsiteX4" fmla="*/ 160935 w 204847"/>
                <a:gd name="connsiteY4" fmla="*/ 109736 h 109736"/>
                <a:gd name="connsiteX5" fmla="*/ 204826 w 204847"/>
                <a:gd name="connsiteY5" fmla="*/ 95106 h 1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47" h="109736">
                  <a:moveTo>
                    <a:pt x="0" y="21954"/>
                  </a:moveTo>
                  <a:cubicBezTo>
                    <a:pt x="82194" y="-5445"/>
                    <a:pt x="42937" y="-3263"/>
                    <a:pt x="117044" y="7323"/>
                  </a:cubicBezTo>
                  <a:cubicBezTo>
                    <a:pt x="121921" y="12200"/>
                    <a:pt x="128590" y="15785"/>
                    <a:pt x="131674" y="21954"/>
                  </a:cubicBezTo>
                  <a:cubicBezTo>
                    <a:pt x="137296" y="33199"/>
                    <a:pt x="142840" y="78554"/>
                    <a:pt x="146304" y="87791"/>
                  </a:cubicBezTo>
                  <a:cubicBezTo>
                    <a:pt x="149391" y="96023"/>
                    <a:pt x="156058" y="102421"/>
                    <a:pt x="160935" y="109736"/>
                  </a:cubicBezTo>
                  <a:cubicBezTo>
                    <a:pt x="207231" y="102020"/>
                    <a:pt x="204826" y="117253"/>
                    <a:pt x="204826" y="951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204161" y="2133600"/>
              <a:ext cx="234239" cy="607161"/>
            </a:xfrm>
            <a:custGeom>
              <a:avLst/>
              <a:gdLst>
                <a:gd name="connsiteX0" fmla="*/ 80620 w 234239"/>
                <a:gd name="connsiteY0" fmla="*/ 607161 h 607161"/>
                <a:gd name="connsiteX1" fmla="*/ 124511 w 234239"/>
                <a:gd name="connsiteY1" fmla="*/ 577901 h 607161"/>
                <a:gd name="connsiteX2" fmla="*/ 153772 w 234239"/>
                <a:gd name="connsiteY2" fmla="*/ 548640 h 607161"/>
                <a:gd name="connsiteX3" fmla="*/ 168402 w 234239"/>
                <a:gd name="connsiteY3" fmla="*/ 512064 h 607161"/>
                <a:gd name="connsiteX4" fmla="*/ 175717 w 234239"/>
                <a:gd name="connsiteY4" fmla="*/ 490118 h 607161"/>
                <a:gd name="connsiteX5" fmla="*/ 168402 w 234239"/>
                <a:gd name="connsiteY5" fmla="*/ 438912 h 607161"/>
                <a:gd name="connsiteX6" fmla="*/ 139141 w 234239"/>
                <a:gd name="connsiteY6" fmla="*/ 409651 h 607161"/>
                <a:gd name="connsiteX7" fmla="*/ 131826 w 234239"/>
                <a:gd name="connsiteY7" fmla="*/ 387705 h 607161"/>
                <a:gd name="connsiteX8" fmla="*/ 102565 w 234239"/>
                <a:gd name="connsiteY8" fmla="*/ 343814 h 607161"/>
                <a:gd name="connsiteX9" fmla="*/ 102565 w 234239"/>
                <a:gd name="connsiteY9" fmla="*/ 277977 h 607161"/>
                <a:gd name="connsiteX10" fmla="*/ 117196 w 234239"/>
                <a:gd name="connsiteY10" fmla="*/ 263347 h 607161"/>
                <a:gd name="connsiteX11" fmla="*/ 139141 w 234239"/>
                <a:gd name="connsiteY11" fmla="*/ 234086 h 607161"/>
                <a:gd name="connsiteX12" fmla="*/ 161087 w 234239"/>
                <a:gd name="connsiteY12" fmla="*/ 226771 h 607161"/>
                <a:gd name="connsiteX13" fmla="*/ 226924 w 234239"/>
                <a:gd name="connsiteY13" fmla="*/ 212141 h 607161"/>
                <a:gd name="connsiteX14" fmla="*/ 234239 w 234239"/>
                <a:gd name="connsiteY14" fmla="*/ 182880 h 607161"/>
                <a:gd name="connsiteX15" fmla="*/ 212293 w 234239"/>
                <a:gd name="connsiteY15" fmla="*/ 124358 h 607161"/>
                <a:gd name="connsiteX16" fmla="*/ 190348 w 234239"/>
                <a:gd name="connsiteY16" fmla="*/ 117043 h 607161"/>
                <a:gd name="connsiteX17" fmla="*/ 117196 w 234239"/>
                <a:gd name="connsiteY17" fmla="*/ 124358 h 607161"/>
                <a:gd name="connsiteX18" fmla="*/ 95250 w 234239"/>
                <a:gd name="connsiteY18" fmla="*/ 138989 h 607161"/>
                <a:gd name="connsiteX19" fmla="*/ 44044 w 234239"/>
                <a:gd name="connsiteY19" fmla="*/ 168249 h 607161"/>
                <a:gd name="connsiteX20" fmla="*/ 14783 w 234239"/>
                <a:gd name="connsiteY20" fmla="*/ 153619 h 607161"/>
                <a:gd name="connsiteX21" fmla="*/ 14783 w 234239"/>
                <a:gd name="connsiteY21" fmla="*/ 80467 h 607161"/>
                <a:gd name="connsiteX22" fmla="*/ 29413 w 234239"/>
                <a:gd name="connsiteY22" fmla="*/ 58521 h 607161"/>
                <a:gd name="connsiteX23" fmla="*/ 58674 w 234239"/>
                <a:gd name="connsiteY23" fmla="*/ 21945 h 607161"/>
                <a:gd name="connsiteX24" fmla="*/ 65989 w 234239"/>
                <a:gd name="connsiteY24" fmla="*/ 0 h 6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239" h="607161">
                  <a:moveTo>
                    <a:pt x="80620" y="607161"/>
                  </a:moveTo>
                  <a:cubicBezTo>
                    <a:pt x="95250" y="597408"/>
                    <a:pt x="110781" y="588885"/>
                    <a:pt x="124511" y="577901"/>
                  </a:cubicBezTo>
                  <a:cubicBezTo>
                    <a:pt x="135282" y="569284"/>
                    <a:pt x="153772" y="548640"/>
                    <a:pt x="153772" y="548640"/>
                  </a:cubicBezTo>
                  <a:cubicBezTo>
                    <a:pt x="158649" y="536448"/>
                    <a:pt x="163791" y="524359"/>
                    <a:pt x="168402" y="512064"/>
                  </a:cubicBezTo>
                  <a:cubicBezTo>
                    <a:pt x="171109" y="504844"/>
                    <a:pt x="175717" y="497829"/>
                    <a:pt x="175717" y="490118"/>
                  </a:cubicBezTo>
                  <a:cubicBezTo>
                    <a:pt x="175717" y="472876"/>
                    <a:pt x="175537" y="454608"/>
                    <a:pt x="168402" y="438912"/>
                  </a:cubicBezTo>
                  <a:cubicBezTo>
                    <a:pt x="162694" y="426355"/>
                    <a:pt x="139141" y="409651"/>
                    <a:pt x="139141" y="409651"/>
                  </a:cubicBezTo>
                  <a:cubicBezTo>
                    <a:pt x="136703" y="402336"/>
                    <a:pt x="135571" y="394446"/>
                    <a:pt x="131826" y="387705"/>
                  </a:cubicBezTo>
                  <a:cubicBezTo>
                    <a:pt x="123287" y="372334"/>
                    <a:pt x="102565" y="343814"/>
                    <a:pt x="102565" y="343814"/>
                  </a:cubicBezTo>
                  <a:cubicBezTo>
                    <a:pt x="93184" y="315672"/>
                    <a:pt x="88933" y="314328"/>
                    <a:pt x="102565" y="277977"/>
                  </a:cubicBezTo>
                  <a:cubicBezTo>
                    <a:pt x="104987" y="271519"/>
                    <a:pt x="112781" y="268645"/>
                    <a:pt x="117196" y="263347"/>
                  </a:cubicBezTo>
                  <a:cubicBezTo>
                    <a:pt x="125001" y="253981"/>
                    <a:pt x="129775" y="241891"/>
                    <a:pt x="139141" y="234086"/>
                  </a:cubicBezTo>
                  <a:cubicBezTo>
                    <a:pt x="145065" y="229150"/>
                    <a:pt x="153606" y="228641"/>
                    <a:pt x="161087" y="226771"/>
                  </a:cubicBezTo>
                  <a:cubicBezTo>
                    <a:pt x="182897" y="221319"/>
                    <a:pt x="204978" y="217018"/>
                    <a:pt x="226924" y="212141"/>
                  </a:cubicBezTo>
                  <a:cubicBezTo>
                    <a:pt x="229362" y="202387"/>
                    <a:pt x="234239" y="192934"/>
                    <a:pt x="234239" y="182880"/>
                  </a:cubicBezTo>
                  <a:cubicBezTo>
                    <a:pt x="234239" y="158862"/>
                    <a:pt x="233483" y="137072"/>
                    <a:pt x="212293" y="124358"/>
                  </a:cubicBezTo>
                  <a:cubicBezTo>
                    <a:pt x="205681" y="120391"/>
                    <a:pt x="197663" y="119481"/>
                    <a:pt x="190348" y="117043"/>
                  </a:cubicBezTo>
                  <a:cubicBezTo>
                    <a:pt x="165964" y="119481"/>
                    <a:pt x="141074" y="118848"/>
                    <a:pt x="117196" y="124358"/>
                  </a:cubicBezTo>
                  <a:cubicBezTo>
                    <a:pt x="108629" y="126335"/>
                    <a:pt x="102884" y="134627"/>
                    <a:pt x="95250" y="138989"/>
                  </a:cubicBezTo>
                  <a:cubicBezTo>
                    <a:pt x="30277" y="176116"/>
                    <a:pt x="97514" y="132603"/>
                    <a:pt x="44044" y="168249"/>
                  </a:cubicBezTo>
                  <a:cubicBezTo>
                    <a:pt x="34290" y="163372"/>
                    <a:pt x="22494" y="161330"/>
                    <a:pt x="14783" y="153619"/>
                  </a:cubicBezTo>
                  <a:cubicBezTo>
                    <a:pt x="-7685" y="131151"/>
                    <a:pt x="-1964" y="105589"/>
                    <a:pt x="14783" y="80467"/>
                  </a:cubicBezTo>
                  <a:cubicBezTo>
                    <a:pt x="19660" y="73152"/>
                    <a:pt x="23921" y="65386"/>
                    <a:pt x="29413" y="58521"/>
                  </a:cubicBezTo>
                  <a:cubicBezTo>
                    <a:pt x="47561" y="35837"/>
                    <a:pt x="43661" y="51973"/>
                    <a:pt x="58674" y="21945"/>
                  </a:cubicBezTo>
                  <a:cubicBezTo>
                    <a:pt x="62122" y="15048"/>
                    <a:pt x="65989" y="0"/>
                    <a:pt x="65989" y="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rot="17191916">
            <a:off x="3166478" y="4570056"/>
            <a:ext cx="680314" cy="277978"/>
            <a:chOff x="475488" y="3562502"/>
            <a:chExt cx="680314" cy="277978"/>
          </a:xfrm>
        </p:grpSpPr>
        <p:sp>
          <p:nvSpPr>
            <p:cNvPr id="69" name="Freeform 68"/>
            <p:cNvSpPr/>
            <p:nvPr/>
          </p:nvSpPr>
          <p:spPr>
            <a:xfrm>
              <a:off x="475488" y="356250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65683" y="3562502"/>
              <a:ext cx="490119" cy="277978"/>
            </a:xfrm>
            <a:custGeom>
              <a:avLst/>
              <a:gdLst>
                <a:gd name="connsiteX0" fmla="*/ 0 w 490119"/>
                <a:gd name="connsiteY0" fmla="*/ 58522 h 277978"/>
                <a:gd name="connsiteX1" fmla="*/ 43891 w 490119"/>
                <a:gd name="connsiteY1" fmla="*/ 87783 h 277978"/>
                <a:gd name="connsiteX2" fmla="*/ 73152 w 490119"/>
                <a:gd name="connsiteY2" fmla="*/ 138989 h 277978"/>
                <a:gd name="connsiteX3" fmla="*/ 109728 w 490119"/>
                <a:gd name="connsiteY3" fmla="*/ 168250 h 277978"/>
                <a:gd name="connsiteX4" fmla="*/ 131674 w 490119"/>
                <a:gd name="connsiteY4" fmla="*/ 175565 h 277978"/>
                <a:gd name="connsiteX5" fmla="*/ 160935 w 490119"/>
                <a:gd name="connsiteY5" fmla="*/ 168250 h 277978"/>
                <a:gd name="connsiteX6" fmla="*/ 197511 w 490119"/>
                <a:gd name="connsiteY6" fmla="*/ 87783 h 277978"/>
                <a:gd name="connsiteX7" fmla="*/ 190195 w 490119"/>
                <a:gd name="connsiteY7" fmla="*/ 43892 h 277978"/>
                <a:gd name="connsiteX8" fmla="*/ 182880 w 490119"/>
                <a:gd name="connsiteY8" fmla="*/ 14631 h 277978"/>
                <a:gd name="connsiteX9" fmla="*/ 241402 w 490119"/>
                <a:gd name="connsiteY9" fmla="*/ 0 h 277978"/>
                <a:gd name="connsiteX10" fmla="*/ 256032 w 490119"/>
                <a:gd name="connsiteY10" fmla="*/ 14631 h 277978"/>
                <a:gd name="connsiteX11" fmla="*/ 263347 w 490119"/>
                <a:gd name="connsiteY11" fmla="*/ 43892 h 277978"/>
                <a:gd name="connsiteX12" fmla="*/ 270663 w 490119"/>
                <a:gd name="connsiteY12" fmla="*/ 138989 h 277978"/>
                <a:gd name="connsiteX13" fmla="*/ 314554 w 490119"/>
                <a:gd name="connsiteY13" fmla="*/ 153620 h 277978"/>
                <a:gd name="connsiteX14" fmla="*/ 358445 w 490119"/>
                <a:gd name="connsiteY14" fmla="*/ 117044 h 277978"/>
                <a:gd name="connsiteX15" fmla="*/ 373075 w 490119"/>
                <a:gd name="connsiteY15" fmla="*/ 73152 h 277978"/>
                <a:gd name="connsiteX16" fmla="*/ 380391 w 490119"/>
                <a:gd name="connsiteY16" fmla="*/ 51207 h 277978"/>
                <a:gd name="connsiteX17" fmla="*/ 402336 w 490119"/>
                <a:gd name="connsiteY17" fmla="*/ 7316 h 277978"/>
                <a:gd name="connsiteX18" fmla="*/ 424282 w 490119"/>
                <a:gd name="connsiteY18" fmla="*/ 0 h 277978"/>
                <a:gd name="connsiteX19" fmla="*/ 468173 w 490119"/>
                <a:gd name="connsiteY19" fmla="*/ 7316 h 277978"/>
                <a:gd name="connsiteX20" fmla="*/ 490119 w 490119"/>
                <a:gd name="connsiteY20" fmla="*/ 80468 h 277978"/>
                <a:gd name="connsiteX21" fmla="*/ 482803 w 490119"/>
                <a:gd name="connsiteY21" fmla="*/ 175565 h 277978"/>
                <a:gd name="connsiteX22" fmla="*/ 460858 w 490119"/>
                <a:gd name="connsiteY22" fmla="*/ 197511 h 277978"/>
                <a:gd name="connsiteX23" fmla="*/ 446227 w 490119"/>
                <a:gd name="connsiteY23" fmla="*/ 219456 h 277978"/>
                <a:gd name="connsiteX24" fmla="*/ 431597 w 490119"/>
                <a:gd name="connsiteY24" fmla="*/ 234087 h 277978"/>
                <a:gd name="connsiteX25" fmla="*/ 416967 w 490119"/>
                <a:gd name="connsiteY25" fmla="*/ 256032 h 277978"/>
                <a:gd name="connsiteX26" fmla="*/ 387706 w 490119"/>
                <a:gd name="connsiteY26" fmla="*/ 277978 h 2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119" h="277978">
                  <a:moveTo>
                    <a:pt x="0" y="58522"/>
                  </a:moveTo>
                  <a:cubicBezTo>
                    <a:pt x="14630" y="68276"/>
                    <a:pt x="30658" y="76204"/>
                    <a:pt x="43891" y="87783"/>
                  </a:cubicBezTo>
                  <a:cubicBezTo>
                    <a:pt x="55867" y="98262"/>
                    <a:pt x="65386" y="127340"/>
                    <a:pt x="73152" y="138989"/>
                  </a:cubicBezTo>
                  <a:cubicBezTo>
                    <a:pt x="79956" y="149195"/>
                    <a:pt x="99945" y="163359"/>
                    <a:pt x="109728" y="168250"/>
                  </a:cubicBezTo>
                  <a:cubicBezTo>
                    <a:pt x="116625" y="171698"/>
                    <a:pt x="124359" y="173127"/>
                    <a:pt x="131674" y="175565"/>
                  </a:cubicBezTo>
                  <a:cubicBezTo>
                    <a:pt x="141428" y="173127"/>
                    <a:pt x="154256" y="175764"/>
                    <a:pt x="160935" y="168250"/>
                  </a:cubicBezTo>
                  <a:cubicBezTo>
                    <a:pt x="178375" y="148630"/>
                    <a:pt x="188695" y="114226"/>
                    <a:pt x="197511" y="87783"/>
                  </a:cubicBezTo>
                  <a:cubicBezTo>
                    <a:pt x="195072" y="73153"/>
                    <a:pt x="193104" y="58436"/>
                    <a:pt x="190195" y="43892"/>
                  </a:cubicBezTo>
                  <a:cubicBezTo>
                    <a:pt x="188223" y="34033"/>
                    <a:pt x="175247" y="21174"/>
                    <a:pt x="182880" y="14631"/>
                  </a:cubicBezTo>
                  <a:cubicBezTo>
                    <a:pt x="198147" y="1545"/>
                    <a:pt x="241402" y="0"/>
                    <a:pt x="241402" y="0"/>
                  </a:cubicBezTo>
                  <a:cubicBezTo>
                    <a:pt x="246279" y="4877"/>
                    <a:pt x="252948" y="8462"/>
                    <a:pt x="256032" y="14631"/>
                  </a:cubicBezTo>
                  <a:cubicBezTo>
                    <a:pt x="260528" y="23624"/>
                    <a:pt x="262172" y="33907"/>
                    <a:pt x="263347" y="43892"/>
                  </a:cubicBezTo>
                  <a:cubicBezTo>
                    <a:pt x="267062" y="75467"/>
                    <a:pt x="257218" y="110179"/>
                    <a:pt x="270663" y="138989"/>
                  </a:cubicBezTo>
                  <a:cubicBezTo>
                    <a:pt x="277185" y="152964"/>
                    <a:pt x="314554" y="153620"/>
                    <a:pt x="314554" y="153620"/>
                  </a:cubicBezTo>
                  <a:cubicBezTo>
                    <a:pt x="340685" y="140554"/>
                    <a:pt x="346629" y="143631"/>
                    <a:pt x="358445" y="117044"/>
                  </a:cubicBezTo>
                  <a:cubicBezTo>
                    <a:pt x="364708" y="102951"/>
                    <a:pt x="368198" y="87783"/>
                    <a:pt x="373075" y="73152"/>
                  </a:cubicBezTo>
                  <a:lnTo>
                    <a:pt x="380391" y="51207"/>
                  </a:lnTo>
                  <a:cubicBezTo>
                    <a:pt x="385210" y="36749"/>
                    <a:pt x="389444" y="17630"/>
                    <a:pt x="402336" y="7316"/>
                  </a:cubicBezTo>
                  <a:cubicBezTo>
                    <a:pt x="408357" y="2499"/>
                    <a:pt x="416967" y="2439"/>
                    <a:pt x="424282" y="0"/>
                  </a:cubicBezTo>
                  <a:cubicBezTo>
                    <a:pt x="438912" y="2439"/>
                    <a:pt x="457011" y="-2451"/>
                    <a:pt x="468173" y="7316"/>
                  </a:cubicBezTo>
                  <a:cubicBezTo>
                    <a:pt x="473870" y="12301"/>
                    <a:pt x="486959" y="67828"/>
                    <a:pt x="490119" y="80468"/>
                  </a:cubicBezTo>
                  <a:cubicBezTo>
                    <a:pt x="487680" y="112167"/>
                    <a:pt x="490514" y="144722"/>
                    <a:pt x="482803" y="175565"/>
                  </a:cubicBezTo>
                  <a:cubicBezTo>
                    <a:pt x="480294" y="185601"/>
                    <a:pt x="467481" y="189564"/>
                    <a:pt x="460858" y="197511"/>
                  </a:cubicBezTo>
                  <a:cubicBezTo>
                    <a:pt x="455230" y="204265"/>
                    <a:pt x="451719" y="212591"/>
                    <a:pt x="446227" y="219456"/>
                  </a:cubicBezTo>
                  <a:cubicBezTo>
                    <a:pt x="441919" y="224842"/>
                    <a:pt x="435905" y="228701"/>
                    <a:pt x="431597" y="234087"/>
                  </a:cubicBezTo>
                  <a:cubicBezTo>
                    <a:pt x="426105" y="240952"/>
                    <a:pt x="423721" y="250404"/>
                    <a:pt x="416967" y="256032"/>
                  </a:cubicBezTo>
                  <a:cubicBezTo>
                    <a:pt x="385525" y="282234"/>
                    <a:pt x="387706" y="257415"/>
                    <a:pt x="387706" y="2779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0"/>
          <p:cNvGrpSpPr/>
          <p:nvPr/>
        </p:nvGrpSpPr>
        <p:grpSpPr>
          <a:xfrm rot="5081903">
            <a:off x="3116305" y="2295506"/>
            <a:ext cx="695328" cy="464879"/>
            <a:chOff x="1089929" y="3350362"/>
            <a:chExt cx="695328" cy="466190"/>
          </a:xfrm>
        </p:grpSpPr>
        <p:sp>
          <p:nvSpPr>
            <p:cNvPr id="72" name="Freeform 71"/>
            <p:cNvSpPr/>
            <p:nvPr/>
          </p:nvSpPr>
          <p:spPr>
            <a:xfrm>
              <a:off x="1295400" y="3500932"/>
              <a:ext cx="219456" cy="80468"/>
            </a:xfrm>
            <a:custGeom>
              <a:avLst/>
              <a:gdLst>
                <a:gd name="connsiteX0" fmla="*/ 0 w 219456"/>
                <a:gd name="connsiteY0" fmla="*/ 65837 h 80468"/>
                <a:gd name="connsiteX1" fmla="*/ 58522 w 219456"/>
                <a:gd name="connsiteY1" fmla="*/ 7316 h 80468"/>
                <a:gd name="connsiteX2" fmla="*/ 80467 w 219456"/>
                <a:gd name="connsiteY2" fmla="*/ 0 h 80468"/>
                <a:gd name="connsiteX3" fmla="*/ 131674 w 219456"/>
                <a:gd name="connsiteY3" fmla="*/ 7316 h 80468"/>
                <a:gd name="connsiteX4" fmla="*/ 153619 w 219456"/>
                <a:gd name="connsiteY4" fmla="*/ 14631 h 80468"/>
                <a:gd name="connsiteX5" fmla="*/ 190195 w 219456"/>
                <a:gd name="connsiteY5" fmla="*/ 58522 h 80468"/>
                <a:gd name="connsiteX6" fmla="*/ 219456 w 219456"/>
                <a:gd name="connsiteY6" fmla="*/ 80468 h 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56" h="80468">
                  <a:moveTo>
                    <a:pt x="0" y="65837"/>
                  </a:moveTo>
                  <a:cubicBezTo>
                    <a:pt x="22809" y="37326"/>
                    <a:pt x="27756" y="24897"/>
                    <a:pt x="58522" y="7316"/>
                  </a:cubicBezTo>
                  <a:cubicBezTo>
                    <a:pt x="65217" y="3490"/>
                    <a:pt x="73152" y="2439"/>
                    <a:pt x="80467" y="0"/>
                  </a:cubicBezTo>
                  <a:cubicBezTo>
                    <a:pt x="97536" y="2439"/>
                    <a:pt x="114767" y="3934"/>
                    <a:pt x="131674" y="7316"/>
                  </a:cubicBezTo>
                  <a:cubicBezTo>
                    <a:pt x="139235" y="8828"/>
                    <a:pt x="147598" y="9814"/>
                    <a:pt x="153619" y="14631"/>
                  </a:cubicBezTo>
                  <a:cubicBezTo>
                    <a:pt x="221090" y="68606"/>
                    <a:pt x="106610" y="2798"/>
                    <a:pt x="190195" y="58522"/>
                  </a:cubicBezTo>
                  <a:cubicBezTo>
                    <a:pt x="224093" y="81121"/>
                    <a:pt x="203899" y="49352"/>
                    <a:pt x="219456" y="8046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499616" y="3452482"/>
              <a:ext cx="285641" cy="364070"/>
            </a:xfrm>
            <a:custGeom>
              <a:avLst/>
              <a:gdLst>
                <a:gd name="connsiteX0" fmla="*/ 0 w 285641"/>
                <a:gd name="connsiteY0" fmla="*/ 124651 h 364070"/>
                <a:gd name="connsiteX1" fmla="*/ 65837 w 285641"/>
                <a:gd name="connsiteY1" fmla="*/ 168542 h 364070"/>
                <a:gd name="connsiteX2" fmla="*/ 124358 w 285641"/>
                <a:gd name="connsiteY2" fmla="*/ 153912 h 364070"/>
                <a:gd name="connsiteX3" fmla="*/ 131674 w 285641"/>
                <a:gd name="connsiteY3" fmla="*/ 124651 h 364070"/>
                <a:gd name="connsiteX4" fmla="*/ 117043 w 285641"/>
                <a:gd name="connsiteY4" fmla="*/ 36868 h 364070"/>
                <a:gd name="connsiteX5" fmla="*/ 146304 w 285641"/>
                <a:gd name="connsiteY5" fmla="*/ 292 h 364070"/>
                <a:gd name="connsiteX6" fmla="*/ 182880 w 285641"/>
                <a:gd name="connsiteY6" fmla="*/ 7608 h 364070"/>
                <a:gd name="connsiteX7" fmla="*/ 197510 w 285641"/>
                <a:gd name="connsiteY7" fmla="*/ 29553 h 364070"/>
                <a:gd name="connsiteX8" fmla="*/ 219456 w 285641"/>
                <a:gd name="connsiteY8" fmla="*/ 51499 h 364070"/>
                <a:gd name="connsiteX9" fmla="*/ 234086 w 285641"/>
                <a:gd name="connsiteY9" fmla="*/ 124651 h 364070"/>
                <a:gd name="connsiteX10" fmla="*/ 241402 w 285641"/>
                <a:gd name="connsiteY10" fmla="*/ 146596 h 364070"/>
                <a:gd name="connsiteX11" fmla="*/ 263347 w 285641"/>
                <a:gd name="connsiteY11" fmla="*/ 161227 h 364070"/>
                <a:gd name="connsiteX12" fmla="*/ 277978 w 285641"/>
                <a:gd name="connsiteY12" fmla="*/ 190488 h 364070"/>
                <a:gd name="connsiteX13" fmla="*/ 277978 w 285641"/>
                <a:gd name="connsiteY13" fmla="*/ 300216 h 364070"/>
                <a:gd name="connsiteX14" fmla="*/ 256032 w 285641"/>
                <a:gd name="connsiteY14" fmla="*/ 322161 h 364070"/>
                <a:gd name="connsiteX15" fmla="*/ 204826 w 285641"/>
                <a:gd name="connsiteY15" fmla="*/ 344107 h 364070"/>
                <a:gd name="connsiteX16" fmla="*/ 109728 w 285641"/>
                <a:gd name="connsiteY16" fmla="*/ 358737 h 36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 h="364070">
                  <a:moveTo>
                    <a:pt x="0" y="124651"/>
                  </a:moveTo>
                  <a:cubicBezTo>
                    <a:pt x="6411" y="129780"/>
                    <a:pt x="49626" y="168542"/>
                    <a:pt x="65837" y="168542"/>
                  </a:cubicBezTo>
                  <a:cubicBezTo>
                    <a:pt x="85944" y="168542"/>
                    <a:pt x="104851" y="158789"/>
                    <a:pt x="124358" y="153912"/>
                  </a:cubicBezTo>
                  <a:cubicBezTo>
                    <a:pt x="126797" y="144158"/>
                    <a:pt x="131674" y="134705"/>
                    <a:pt x="131674" y="124651"/>
                  </a:cubicBezTo>
                  <a:cubicBezTo>
                    <a:pt x="131674" y="90407"/>
                    <a:pt x="124747" y="67684"/>
                    <a:pt x="117043" y="36868"/>
                  </a:cubicBezTo>
                  <a:cubicBezTo>
                    <a:pt x="118714" y="34362"/>
                    <a:pt x="138626" y="1389"/>
                    <a:pt x="146304" y="292"/>
                  </a:cubicBezTo>
                  <a:cubicBezTo>
                    <a:pt x="158613" y="-1466"/>
                    <a:pt x="170688" y="5169"/>
                    <a:pt x="182880" y="7608"/>
                  </a:cubicBezTo>
                  <a:cubicBezTo>
                    <a:pt x="187757" y="14923"/>
                    <a:pt x="191882" y="22799"/>
                    <a:pt x="197510" y="29553"/>
                  </a:cubicBezTo>
                  <a:cubicBezTo>
                    <a:pt x="204133" y="37501"/>
                    <a:pt x="214323" y="42517"/>
                    <a:pt x="219456" y="51499"/>
                  </a:cubicBezTo>
                  <a:cubicBezTo>
                    <a:pt x="224756" y="60773"/>
                    <a:pt x="233398" y="121557"/>
                    <a:pt x="234086" y="124651"/>
                  </a:cubicBezTo>
                  <a:cubicBezTo>
                    <a:pt x="235759" y="132178"/>
                    <a:pt x="236585" y="140575"/>
                    <a:pt x="241402" y="146596"/>
                  </a:cubicBezTo>
                  <a:cubicBezTo>
                    <a:pt x="246894" y="153461"/>
                    <a:pt x="256032" y="156350"/>
                    <a:pt x="263347" y="161227"/>
                  </a:cubicBezTo>
                  <a:cubicBezTo>
                    <a:pt x="268224" y="170981"/>
                    <a:pt x="274844" y="180043"/>
                    <a:pt x="277978" y="190488"/>
                  </a:cubicBezTo>
                  <a:cubicBezTo>
                    <a:pt x="287834" y="223341"/>
                    <a:pt x="288552" y="268495"/>
                    <a:pt x="277978" y="300216"/>
                  </a:cubicBezTo>
                  <a:cubicBezTo>
                    <a:pt x="274707" y="310030"/>
                    <a:pt x="264450" y="316148"/>
                    <a:pt x="256032" y="322161"/>
                  </a:cubicBezTo>
                  <a:cubicBezTo>
                    <a:pt x="240211" y="333462"/>
                    <a:pt x="222737" y="338137"/>
                    <a:pt x="204826" y="344107"/>
                  </a:cubicBezTo>
                  <a:cubicBezTo>
                    <a:pt x="171228" y="377703"/>
                    <a:pt x="197092" y="358737"/>
                    <a:pt x="109728" y="35873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89929" y="3350362"/>
              <a:ext cx="234122" cy="440515"/>
            </a:xfrm>
            <a:custGeom>
              <a:avLst/>
              <a:gdLst>
                <a:gd name="connsiteX0" fmla="*/ 234122 w 234122"/>
                <a:gd name="connsiteY0" fmla="*/ 204825 h 440515"/>
                <a:gd name="connsiteX1" fmla="*/ 153655 w 234122"/>
                <a:gd name="connsiteY1" fmla="*/ 248716 h 440515"/>
                <a:gd name="connsiteX2" fmla="*/ 124394 w 234122"/>
                <a:gd name="connsiteY2" fmla="*/ 234086 h 440515"/>
                <a:gd name="connsiteX3" fmla="*/ 102449 w 234122"/>
                <a:gd name="connsiteY3" fmla="*/ 204825 h 440515"/>
                <a:gd name="connsiteX4" fmla="*/ 87818 w 234122"/>
                <a:gd name="connsiteY4" fmla="*/ 146304 h 440515"/>
                <a:gd name="connsiteX5" fmla="*/ 95133 w 234122"/>
                <a:gd name="connsiteY5" fmla="*/ 117043 h 440515"/>
                <a:gd name="connsiteX6" fmla="*/ 117079 w 234122"/>
                <a:gd name="connsiteY6" fmla="*/ 95097 h 440515"/>
                <a:gd name="connsiteX7" fmla="*/ 139025 w 234122"/>
                <a:gd name="connsiteY7" fmla="*/ 65836 h 440515"/>
                <a:gd name="connsiteX8" fmla="*/ 131709 w 234122"/>
                <a:gd name="connsiteY8" fmla="*/ 36576 h 440515"/>
                <a:gd name="connsiteX9" fmla="*/ 117079 w 234122"/>
                <a:gd name="connsiteY9" fmla="*/ 21945 h 440515"/>
                <a:gd name="connsiteX10" fmla="*/ 73188 w 234122"/>
                <a:gd name="connsiteY10" fmla="*/ 0 h 440515"/>
                <a:gd name="connsiteX11" fmla="*/ 36612 w 234122"/>
                <a:gd name="connsiteY11" fmla="*/ 36576 h 440515"/>
                <a:gd name="connsiteX12" fmla="*/ 14666 w 234122"/>
                <a:gd name="connsiteY12" fmla="*/ 80467 h 440515"/>
                <a:gd name="connsiteX13" fmla="*/ 7351 w 234122"/>
                <a:gd name="connsiteY13" fmla="*/ 117043 h 440515"/>
                <a:gd name="connsiteX14" fmla="*/ 36 w 234122"/>
                <a:gd name="connsiteY14" fmla="*/ 146304 h 440515"/>
                <a:gd name="connsiteX15" fmla="*/ 7351 w 234122"/>
                <a:gd name="connsiteY15" fmla="*/ 248716 h 440515"/>
                <a:gd name="connsiteX16" fmla="*/ 36612 w 234122"/>
                <a:gd name="connsiteY16" fmla="*/ 292608 h 440515"/>
                <a:gd name="connsiteX17" fmla="*/ 58557 w 234122"/>
                <a:gd name="connsiteY17" fmla="*/ 321868 h 440515"/>
                <a:gd name="connsiteX18" fmla="*/ 73188 w 234122"/>
                <a:gd name="connsiteY18" fmla="*/ 343814 h 440515"/>
                <a:gd name="connsiteX19" fmla="*/ 117079 w 234122"/>
                <a:gd name="connsiteY19" fmla="*/ 402336 h 440515"/>
                <a:gd name="connsiteX20" fmla="*/ 153655 w 234122"/>
                <a:gd name="connsiteY20" fmla="*/ 438912 h 440515"/>
                <a:gd name="connsiteX21" fmla="*/ 219492 w 234122"/>
                <a:gd name="connsiteY21" fmla="*/ 438912 h 44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4122" h="440515">
                  <a:moveTo>
                    <a:pt x="234122" y="204825"/>
                  </a:moveTo>
                  <a:cubicBezTo>
                    <a:pt x="187303" y="251645"/>
                    <a:pt x="201546" y="266675"/>
                    <a:pt x="153655" y="248716"/>
                  </a:cubicBezTo>
                  <a:cubicBezTo>
                    <a:pt x="143444" y="244887"/>
                    <a:pt x="134148" y="238963"/>
                    <a:pt x="124394" y="234086"/>
                  </a:cubicBezTo>
                  <a:cubicBezTo>
                    <a:pt x="117079" y="224332"/>
                    <a:pt x="108498" y="215411"/>
                    <a:pt x="102449" y="204825"/>
                  </a:cubicBezTo>
                  <a:cubicBezTo>
                    <a:pt x="95525" y="192709"/>
                    <a:pt x="89672" y="155573"/>
                    <a:pt x="87818" y="146304"/>
                  </a:cubicBezTo>
                  <a:cubicBezTo>
                    <a:pt x="90256" y="136550"/>
                    <a:pt x="90145" y="125772"/>
                    <a:pt x="95133" y="117043"/>
                  </a:cubicBezTo>
                  <a:cubicBezTo>
                    <a:pt x="100266" y="108061"/>
                    <a:pt x="110346" y="102952"/>
                    <a:pt x="117079" y="95097"/>
                  </a:cubicBezTo>
                  <a:cubicBezTo>
                    <a:pt x="125014" y="85840"/>
                    <a:pt x="131710" y="75590"/>
                    <a:pt x="139025" y="65836"/>
                  </a:cubicBezTo>
                  <a:cubicBezTo>
                    <a:pt x="136586" y="56083"/>
                    <a:pt x="136205" y="45568"/>
                    <a:pt x="131709" y="36576"/>
                  </a:cubicBezTo>
                  <a:cubicBezTo>
                    <a:pt x="128625" y="30407"/>
                    <a:pt x="122465" y="26253"/>
                    <a:pt x="117079" y="21945"/>
                  </a:cubicBezTo>
                  <a:cubicBezTo>
                    <a:pt x="96823" y="5740"/>
                    <a:pt x="96365" y="7726"/>
                    <a:pt x="73188" y="0"/>
                  </a:cubicBezTo>
                  <a:cubicBezTo>
                    <a:pt x="53679" y="13005"/>
                    <a:pt x="46366" y="13816"/>
                    <a:pt x="36612" y="36576"/>
                  </a:cubicBezTo>
                  <a:cubicBezTo>
                    <a:pt x="16390" y="83761"/>
                    <a:pt x="44113" y="51020"/>
                    <a:pt x="14666" y="80467"/>
                  </a:cubicBezTo>
                  <a:cubicBezTo>
                    <a:pt x="12228" y="92659"/>
                    <a:pt x="10048" y="104906"/>
                    <a:pt x="7351" y="117043"/>
                  </a:cubicBezTo>
                  <a:cubicBezTo>
                    <a:pt x="5170" y="126857"/>
                    <a:pt x="36" y="136250"/>
                    <a:pt x="36" y="146304"/>
                  </a:cubicBezTo>
                  <a:cubicBezTo>
                    <a:pt x="36" y="180528"/>
                    <a:pt x="-950" y="215514"/>
                    <a:pt x="7351" y="248716"/>
                  </a:cubicBezTo>
                  <a:cubicBezTo>
                    <a:pt x="11616" y="265775"/>
                    <a:pt x="26062" y="278541"/>
                    <a:pt x="36612" y="292608"/>
                  </a:cubicBezTo>
                  <a:cubicBezTo>
                    <a:pt x="43927" y="302361"/>
                    <a:pt x="51471" y="311947"/>
                    <a:pt x="58557" y="321868"/>
                  </a:cubicBezTo>
                  <a:cubicBezTo>
                    <a:pt x="63667" y="329022"/>
                    <a:pt x="68017" y="336704"/>
                    <a:pt x="73188" y="343814"/>
                  </a:cubicBezTo>
                  <a:cubicBezTo>
                    <a:pt x="87530" y="363534"/>
                    <a:pt x="103553" y="382047"/>
                    <a:pt x="117079" y="402336"/>
                  </a:cubicBezTo>
                  <a:cubicBezTo>
                    <a:pt x="125613" y="415138"/>
                    <a:pt x="135367" y="435864"/>
                    <a:pt x="153655" y="438912"/>
                  </a:cubicBezTo>
                  <a:cubicBezTo>
                    <a:pt x="175302" y="442520"/>
                    <a:pt x="197546" y="438912"/>
                    <a:pt x="219492" y="43891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9" name="Straight Connector 78"/>
          <p:cNvCxnSpPr/>
          <p:nvPr/>
        </p:nvCxnSpPr>
        <p:spPr>
          <a:xfrm flipH="1">
            <a:off x="811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176632" y="3733800"/>
            <a:ext cx="209056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579761" y="2033943"/>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451478" y="2061418"/>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23936"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2667000" y="4038600"/>
            <a:ext cx="1284309" cy="1242657"/>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4419600" y="5105400"/>
            <a:ext cx="4191000" cy="369332"/>
          </a:xfrm>
          <a:prstGeom prst="rect">
            <a:avLst/>
          </a:prstGeom>
        </p:spPr>
        <p:txBody>
          <a:bodyPr wrap="square">
            <a:spAutoFit/>
          </a:bodyPr>
          <a:lstStyle/>
          <a:p>
            <a:pPr algn="ctr">
              <a:buNone/>
            </a:pPr>
            <a:r>
              <a:rPr lang="en-US" b="1" dirty="0" smtClean="0">
                <a:solidFill>
                  <a:srgbClr val="FF0000"/>
                </a:solidFill>
              </a:rPr>
              <a:t>Four cells have been created.</a:t>
            </a:r>
            <a:endParaRPr lang="en-US" b="1" dirty="0">
              <a:solidFill>
                <a:srgbClr val="FF0000"/>
              </a:solidFill>
            </a:endParaRPr>
          </a:p>
        </p:txBody>
      </p:sp>
      <p:sp>
        <p:nvSpPr>
          <p:cNvPr id="44" name="Rectangle 43"/>
          <p:cNvSpPr/>
          <p:nvPr/>
        </p:nvSpPr>
        <p:spPr>
          <a:xfrm>
            <a:off x="3927620" y="5486400"/>
            <a:ext cx="5216380" cy="646331"/>
          </a:xfrm>
          <a:prstGeom prst="rect">
            <a:avLst/>
          </a:prstGeom>
        </p:spPr>
        <p:txBody>
          <a:bodyPr wrap="square">
            <a:spAutoFit/>
          </a:bodyPr>
          <a:lstStyle/>
          <a:p>
            <a:pPr algn="ctr">
              <a:buNone/>
            </a:pPr>
            <a:r>
              <a:rPr lang="en-US" b="1" dirty="0" smtClean="0">
                <a:solidFill>
                  <a:srgbClr val="FF0000"/>
                </a:solidFill>
              </a:rPr>
              <a:t>The cells are haploid. The cells started with 4 strands of chromatin, but now they only have 2 strands.</a:t>
            </a:r>
            <a:endParaRPr lang="en-US" b="1" dirty="0">
              <a:solidFill>
                <a:srgbClr val="FF0000"/>
              </a:solidFill>
            </a:endParaRPr>
          </a:p>
        </p:txBody>
      </p:sp>
      <p:sp>
        <p:nvSpPr>
          <p:cNvPr id="56" name="Rectangle 55"/>
          <p:cNvSpPr/>
          <p:nvPr/>
        </p:nvSpPr>
        <p:spPr>
          <a:xfrm>
            <a:off x="3962400" y="6211669"/>
            <a:ext cx="5216380" cy="646331"/>
          </a:xfrm>
          <a:prstGeom prst="rect">
            <a:avLst/>
          </a:prstGeom>
        </p:spPr>
        <p:txBody>
          <a:bodyPr wrap="square">
            <a:spAutoFit/>
          </a:bodyPr>
          <a:lstStyle/>
          <a:p>
            <a:pPr algn="ctr">
              <a:buNone/>
            </a:pPr>
            <a:r>
              <a:rPr lang="en-US" b="1" dirty="0" smtClean="0">
                <a:solidFill>
                  <a:srgbClr val="FF0000"/>
                </a:solidFill>
              </a:rPr>
              <a:t>Because of crossing over, each cell is unique. It has a different mix of red and black chromatin.</a:t>
            </a:r>
            <a:endParaRPr lang="en-US" b="1" dirty="0">
              <a:solidFill>
                <a:srgbClr val="FF0000"/>
              </a:solidFill>
            </a:endParaRPr>
          </a:p>
        </p:txBody>
      </p:sp>
    </p:spTree>
    <p:extLst>
      <p:ext uri="{BB962C8B-B14F-4D97-AF65-F5344CB8AC3E}">
        <p14:creationId xmlns:p14="http://schemas.microsoft.com/office/powerpoint/2010/main" val="33258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81"/>
                                        </p:tgtEl>
                                      </p:cBhvr>
                                    </p:animEffect>
                                    <p:animScale>
                                      <p:cBhvr>
                                        <p:cTn id="10" dur="250" autoRev="1" fill="hold"/>
                                        <p:tgtEl>
                                          <p:spTgt spid="81"/>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83"/>
                                        </p:tgtEl>
                                      </p:cBhvr>
                                    </p:animEffect>
                                    <p:animScale>
                                      <p:cBhvr>
                                        <p:cTn id="13" dur="250" autoRev="1" fill="hold"/>
                                        <p:tgtEl>
                                          <p:spTgt spid="83"/>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500" tmFilter="0, 0; .2, .5; .8, .5; 1, 0"/>
                                        <p:tgtEl>
                                          <p:spTgt spid="84"/>
                                        </p:tgtEl>
                                      </p:cBhvr>
                                    </p:animEffect>
                                    <p:animScale>
                                      <p:cBhvr>
                                        <p:cTn id="16" dur="250" autoRev="1" fill="hold"/>
                                        <p:tgtEl>
                                          <p:spTgt spid="84"/>
                                        </p:tgtEl>
                                      </p:cBhvr>
                                      <p:by x="105000" y="105000"/>
                                    </p:animScale>
                                  </p:childTnLst>
                                </p:cTn>
                              </p:par>
                            </p:childTnLst>
                          </p:cTn>
                        </p:par>
                        <p:par>
                          <p:cTn id="17" fill="hold">
                            <p:stCondLst>
                              <p:cond delay="500"/>
                            </p:stCondLst>
                            <p:childTnLst>
                              <p:par>
                                <p:cTn id="18" presetID="2" presetClass="entr" presetSubtype="2" fill="hold" grpId="0" nodeType="afterEffect">
                                  <p:stCondLst>
                                    <p:cond delay="500"/>
                                  </p:stCondLst>
                                  <p:iterate type="lt">
                                    <p:tmPct val="2000"/>
                                  </p:iterate>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fill="hold"/>
                                        <p:tgtEl>
                                          <p:spTgt spid="56"/>
                                        </p:tgtEl>
                                        <p:attrNameLst>
                                          <p:attrName>ppt_x</p:attrName>
                                        </p:attrNameLst>
                                      </p:cBhvr>
                                      <p:tavLst>
                                        <p:tav tm="0">
                                          <p:val>
                                            <p:strVal val="1+#ppt_w/2"/>
                                          </p:val>
                                        </p:tav>
                                        <p:tav tm="100000">
                                          <p:val>
                                            <p:strVal val="#ppt_x"/>
                                          </p:val>
                                        </p:tav>
                                      </p:tavLst>
                                    </p:anim>
                                    <p:anim calcmode="lin" valueType="num">
                                      <p:cBhvr additive="base">
                                        <p:cTn id="21" dur="500" fill="hold"/>
                                        <p:tgtEl>
                                          <p:spTgt spid="56"/>
                                        </p:tgtEl>
                                        <p:attrNameLst>
                                          <p:attrName>ppt_y</p:attrName>
                                        </p:attrNameLst>
                                      </p:cBhvr>
                                      <p:tavLst>
                                        <p:tav tm="0">
                                          <p:val>
                                            <p:strVal val="#ppt_y"/>
                                          </p:val>
                                        </p:tav>
                                        <p:tav tm="100000">
                                          <p:val>
                                            <p:strVal val="#ppt_y"/>
                                          </p:val>
                                        </p:tav>
                                      </p:tavLst>
                                    </p:anim>
                                  </p:childTnLst>
                                </p:cTn>
                              </p:par>
                            </p:childTnLst>
                          </p:cTn>
                        </p:par>
                        <p:par>
                          <p:cTn id="22" fill="hold">
                            <p:stCondLst>
                              <p:cond delay="229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1" grpId="0" animBg="1"/>
      <p:bldP spid="82" grpId="0" animBg="1"/>
      <p:bldP spid="83" grpId="0" animBg="1"/>
      <p:bldP spid="84" grpId="0" animBg="1"/>
      <p:bldP spid="5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lstStyle/>
          <a:p>
            <a:pPr marL="514350" indent="-514350">
              <a:buAutoNum type="arabicParenR"/>
            </a:pPr>
            <a:r>
              <a:rPr lang="en-US" dirty="0" smtClean="0"/>
              <a:t>In which event are chromosomes paired with one another?</a:t>
            </a:r>
          </a:p>
          <a:p>
            <a:pPr marL="514350" indent="-514350">
              <a:buAutoNum type="arabicParenR"/>
            </a:pP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00" name="Multiply 99"/>
          <p:cNvSpPr/>
          <p:nvPr/>
        </p:nvSpPr>
        <p:spPr>
          <a:xfrm>
            <a:off x="457200" y="3836276"/>
            <a:ext cx="1333500" cy="30480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01" name="Multiply 100"/>
          <p:cNvSpPr/>
          <p:nvPr/>
        </p:nvSpPr>
        <p:spPr>
          <a:xfrm>
            <a:off x="7181850" y="1676400"/>
            <a:ext cx="1333500" cy="3048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Mom #1</a:t>
            </a:r>
          </a:p>
          <a:p>
            <a:pPr algn="ctr">
              <a:defRPr/>
            </a:pPr>
            <a:endParaRPr lang="en-US" dirty="0"/>
          </a:p>
          <a:p>
            <a:pPr algn="ctr">
              <a:defRPr/>
            </a:pPr>
            <a:endParaRPr lang="en-US" dirty="0" smtClean="0"/>
          </a:p>
          <a:p>
            <a:pPr algn="ctr">
              <a:defRPr/>
            </a:pPr>
            <a:endParaRPr lang="en-US" dirty="0"/>
          </a:p>
          <a:p>
            <a:pPr algn="ctr">
              <a:defRPr/>
            </a:pPr>
            <a:endParaRPr lang="en-US" dirty="0" smtClean="0"/>
          </a:p>
          <a:p>
            <a:pPr algn="ctr">
              <a:defRPr/>
            </a:pPr>
            <a:endParaRPr lang="en-US" dirty="0"/>
          </a:p>
          <a:p>
            <a:pPr algn="ctr">
              <a:defRPr/>
            </a:pPr>
            <a:endParaRPr lang="en-US" dirty="0" smtClean="0"/>
          </a:p>
          <a:p>
            <a:pPr algn="ctr">
              <a:defRPr/>
            </a:pPr>
            <a:endParaRPr lang="en-US" dirty="0"/>
          </a:p>
        </p:txBody>
      </p:sp>
      <p:sp>
        <p:nvSpPr>
          <p:cNvPr id="12" name="Action Button: Custom 11">
            <a:hlinkClick r:id="" action="ppaction://noaction" highlightClick="1"/>
          </p:cNvPr>
          <p:cNvSpPr/>
          <p:nvPr/>
        </p:nvSpPr>
        <p:spPr>
          <a:xfrm>
            <a:off x="1143000" y="5105400"/>
            <a:ext cx="21336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Crossing Over</a:t>
            </a:r>
            <a:endParaRPr lang="en-US" dirty="0"/>
          </a:p>
        </p:txBody>
      </p:sp>
      <p:sp>
        <p:nvSpPr>
          <p:cNvPr id="102" name="Action Button: Custom 101">
            <a:hlinkClick r:id="" action="ppaction://noaction" highlightClick="1"/>
          </p:cNvPr>
          <p:cNvSpPr/>
          <p:nvPr/>
        </p:nvSpPr>
        <p:spPr>
          <a:xfrm>
            <a:off x="5942943" y="5105400"/>
            <a:ext cx="21336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Synapsis</a:t>
            </a:r>
            <a:endParaRPr lang="en-US" dirty="0"/>
          </a:p>
        </p:txBody>
      </p:sp>
      <p:sp>
        <p:nvSpPr>
          <p:cNvPr id="103" name="Action Button: Custom 102">
            <a:hlinkClick r:id="" action="ppaction://noaction" highlightClick="1"/>
          </p:cNvPr>
          <p:cNvSpPr/>
          <p:nvPr/>
        </p:nvSpPr>
        <p:spPr>
          <a:xfrm>
            <a:off x="3505200" y="5105400"/>
            <a:ext cx="21336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Mitosis</a:t>
            </a:r>
            <a:endParaRPr lang="en-US" dirty="0"/>
          </a:p>
        </p:txBody>
      </p:sp>
      <p:sp>
        <p:nvSpPr>
          <p:cNvPr id="13" name="TextBox 12"/>
          <p:cNvSpPr txBox="1"/>
          <p:nvPr/>
        </p:nvSpPr>
        <p:spPr>
          <a:xfrm>
            <a:off x="4191000" y="5791200"/>
            <a:ext cx="914400" cy="369332"/>
          </a:xfrm>
          <a:prstGeom prst="rect">
            <a:avLst/>
          </a:prstGeom>
          <a:noFill/>
        </p:spPr>
        <p:txBody>
          <a:bodyPr wrap="square" rtlCol="0">
            <a:spAutoFit/>
          </a:bodyPr>
          <a:lstStyle/>
          <a:p>
            <a:r>
              <a:rPr lang="en-US" dirty="0" smtClean="0"/>
              <a:t>Nope</a:t>
            </a:r>
            <a:endParaRPr lang="en-US" dirty="0"/>
          </a:p>
        </p:txBody>
      </p:sp>
      <p:sp>
        <p:nvSpPr>
          <p:cNvPr id="104" name="TextBox 103"/>
          <p:cNvSpPr txBox="1"/>
          <p:nvPr/>
        </p:nvSpPr>
        <p:spPr>
          <a:xfrm>
            <a:off x="1752600" y="5802868"/>
            <a:ext cx="914400" cy="369332"/>
          </a:xfrm>
          <a:prstGeom prst="rect">
            <a:avLst/>
          </a:prstGeom>
          <a:noFill/>
        </p:spPr>
        <p:txBody>
          <a:bodyPr wrap="square" rtlCol="0">
            <a:spAutoFit/>
          </a:bodyPr>
          <a:lstStyle/>
          <a:p>
            <a:r>
              <a:rPr lang="en-US" dirty="0" smtClean="0"/>
              <a:t>Nope</a:t>
            </a:r>
            <a:endParaRPr lang="en-US" dirty="0"/>
          </a:p>
        </p:txBody>
      </p:sp>
      <p:sp>
        <p:nvSpPr>
          <p:cNvPr id="105" name="TextBox 104"/>
          <p:cNvSpPr txBox="1"/>
          <p:nvPr/>
        </p:nvSpPr>
        <p:spPr>
          <a:xfrm>
            <a:off x="6629400" y="5791200"/>
            <a:ext cx="914400" cy="369332"/>
          </a:xfrm>
          <a:prstGeom prst="rect">
            <a:avLst/>
          </a:prstGeom>
          <a:noFill/>
        </p:spPr>
        <p:txBody>
          <a:bodyPr wrap="square" rtlCol="0">
            <a:spAutoFit/>
          </a:bodyPr>
          <a:lstStyle/>
          <a:p>
            <a:r>
              <a:rPr lang="en-US" dirty="0" smtClean="0"/>
              <a:t>Correct</a:t>
            </a:r>
            <a:endParaRPr lang="en-US" dirty="0"/>
          </a:p>
        </p:txBody>
      </p:sp>
      <p:sp>
        <p:nvSpPr>
          <p:cNvPr id="14" name="Action Button: Forward or Next 13">
            <a:hlinkClick r:id="" action="ppaction://hlinkshowjump?jump=nextslide" highlightClick="1"/>
          </p:cNvPr>
          <p:cNvSpPr/>
          <p:nvPr/>
        </p:nvSpPr>
        <p:spPr>
          <a:xfrm>
            <a:off x="6553200" y="6172200"/>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43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1000"/>
                                  </p:stCondLst>
                                  <p:childTnLst>
                                    <p:animMotion origin="layout" path="M 3.33333E-6 -2.96296E-6 C 0.01632 -0.04143 0.03524 -0.07662 0.06979 -0.10301 C 0.08646 -0.11551 0.10156 -0.12893 0.12048 -0.13657 C 0.1342 -0.15092 0.15468 -0.1794 0.17552 -0.19051 C 0.1908 -0.19861 0.20659 -0.20717 0.22222 -0.21504 C 0.22882 -0.21852 0.26163 -0.22986 0.26875 -0.23727 " pathEditMode="relative" rAng="0" ptsTypes="fffffA">
                                      <p:cBhvr>
                                        <p:cTn id="6" dur="3500" fill="hold"/>
                                        <p:tgtEl>
                                          <p:spTgt spid="100"/>
                                        </p:tgtEl>
                                        <p:attrNameLst>
                                          <p:attrName>ppt_x</p:attrName>
                                          <p:attrName>ppt_y</p:attrName>
                                        </p:attrNameLst>
                                      </p:cBhvr>
                                      <p:rCtr x="13438" y="-11875"/>
                                    </p:animMotion>
                                  </p:childTnLst>
                                </p:cTn>
                              </p:par>
                              <p:par>
                                <p:cTn id="7" presetID="0" presetClass="path" presetSubtype="0" accel="50000" decel="50000" fill="hold" grpId="0" nodeType="withEffect">
                                  <p:stCondLst>
                                    <p:cond delay="1000"/>
                                  </p:stCondLst>
                                  <p:childTnLst>
                                    <p:animMotion origin="layout" path="M 0 0 C -0.05035 0.02083 0.00191 0.00231 -0.09306 0.01157 C -0.1092 0.01319 -0.12309 0.02361 -0.13802 0.02986 C -0.18108 0.04791 -0.22552 0.06458 -0.27066 0.07129 C -0.27639 0.07361 -0.28212 0.07615 -0.28802 0.07824 C -0.2908 0.07916 -0.29375 0.07939 -0.29653 0.08032 C -0.3033 0.0824 -0.30886 0.08726 -0.31563 0.08958 C -0.33247 0.10092 -0.32431 0.09768 -0.33976 0.10115 C -0.34254 0.10046 -0.34549 0.10023 -0.34827 0.09884 C -0.3533 0.09629 -0.35625 0.08958 -0.36215 0.08958 " pathEditMode="relative" ptsTypes="fffffffffA">
                                      <p:cBhvr>
                                        <p:cTn id="8" dur="3500" fill="hold"/>
                                        <p:tgtEl>
                                          <p:spTgt spid="101"/>
                                        </p:tgtEl>
                                        <p:attrNameLst>
                                          <p:attrName>ppt_x</p:attrName>
                                          <p:attrName>ppt_y</p:attrName>
                                        </p:attrNameLst>
                                      </p:cBhvr>
                                    </p:animMotion>
                                  </p:childTnLst>
                                </p:cTn>
                              </p:par>
                            </p:childTnLst>
                          </p:cTn>
                        </p:par>
                        <p:par>
                          <p:cTn id="9" fill="hold">
                            <p:stCondLst>
                              <p:cond delay="45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4500"/>
                            </p:stCondLst>
                            <p:childTnLst>
                              <p:par>
                                <p:cTn id="13" presetID="1" presetClass="entr" presetSubtype="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grpId="0" nodeType="afterEffect">
                                  <p:stCondLst>
                                    <p:cond delay="0"/>
                                  </p:stCondLst>
                                  <p:childTnLst>
                                    <p:set>
                                      <p:cBhvr>
                                        <p:cTn id="17"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0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8" restart="whenNotActive" fill="hold" evtFilter="cancelBubble" nodeType="interactiveSeq">
                <p:stCondLst>
                  <p:cond evt="onClick" delay="0">
                    <p:tgtEl>
                      <p:spTgt spid="102"/>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childTnLst>
        </p:cTn>
      </p:par>
    </p:tnLst>
    <p:bldLst>
      <p:bldP spid="100" grpId="0" animBg="1"/>
      <p:bldP spid="101" grpId="0" animBg="1"/>
      <p:bldP spid="12" grpId="0" animBg="1"/>
      <p:bldP spid="102" grpId="0" animBg="1"/>
      <p:bldP spid="103" grpId="0" animBg="1"/>
      <p:bldP spid="13" grpId="0"/>
      <p:bldP spid="104" grpId="0"/>
      <p:bldP spid="105" grpId="0"/>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normAutofit/>
          </a:bodyPr>
          <a:lstStyle/>
          <a:p>
            <a:pPr marL="514350" indent="-514350">
              <a:buFont typeface="+mj-lt"/>
              <a:buAutoNum type="arabicPeriod" startAt="2"/>
            </a:pPr>
            <a:r>
              <a:rPr lang="en-US" dirty="0" smtClean="0"/>
              <a:t>The loose, linear strands of DNA are known as _____________.</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2" name="Action Button: Custom 11">
            <a:hlinkClick r:id="" action="ppaction://noaction" highlightClick="1"/>
          </p:cNvPr>
          <p:cNvSpPr/>
          <p:nvPr/>
        </p:nvSpPr>
        <p:spPr>
          <a:xfrm>
            <a:off x="991257" y="3200400"/>
            <a:ext cx="21336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Chromosomes</a:t>
            </a:r>
            <a:endParaRPr lang="en-US" dirty="0"/>
          </a:p>
        </p:txBody>
      </p:sp>
      <p:sp>
        <p:nvSpPr>
          <p:cNvPr id="102" name="Action Button: Custom 101">
            <a:hlinkClick r:id="" action="ppaction://noaction" highlightClick="1"/>
          </p:cNvPr>
          <p:cNvSpPr/>
          <p:nvPr/>
        </p:nvSpPr>
        <p:spPr>
          <a:xfrm>
            <a:off x="5791200" y="3200400"/>
            <a:ext cx="21336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Chromatids</a:t>
            </a:r>
            <a:endParaRPr lang="en-US" dirty="0"/>
          </a:p>
        </p:txBody>
      </p:sp>
      <p:sp>
        <p:nvSpPr>
          <p:cNvPr id="103" name="Action Button: Custom 102">
            <a:hlinkClick r:id="" action="ppaction://noaction" highlightClick="1"/>
          </p:cNvPr>
          <p:cNvSpPr/>
          <p:nvPr/>
        </p:nvSpPr>
        <p:spPr>
          <a:xfrm>
            <a:off x="3353457" y="3200400"/>
            <a:ext cx="21336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Chromatin</a:t>
            </a:r>
            <a:endParaRPr lang="en-US" dirty="0"/>
          </a:p>
        </p:txBody>
      </p:sp>
      <p:sp>
        <p:nvSpPr>
          <p:cNvPr id="13" name="TextBox 12"/>
          <p:cNvSpPr txBox="1"/>
          <p:nvPr/>
        </p:nvSpPr>
        <p:spPr>
          <a:xfrm>
            <a:off x="4039257" y="3886200"/>
            <a:ext cx="914400" cy="369332"/>
          </a:xfrm>
          <a:prstGeom prst="rect">
            <a:avLst/>
          </a:prstGeom>
          <a:noFill/>
        </p:spPr>
        <p:txBody>
          <a:bodyPr wrap="square" rtlCol="0">
            <a:spAutoFit/>
          </a:bodyPr>
          <a:lstStyle/>
          <a:p>
            <a:r>
              <a:rPr lang="en-US" dirty="0" smtClean="0"/>
              <a:t>Correct</a:t>
            </a:r>
            <a:endParaRPr lang="en-US" dirty="0"/>
          </a:p>
        </p:txBody>
      </p:sp>
      <p:sp>
        <p:nvSpPr>
          <p:cNvPr id="104" name="TextBox 103"/>
          <p:cNvSpPr txBox="1"/>
          <p:nvPr/>
        </p:nvSpPr>
        <p:spPr>
          <a:xfrm>
            <a:off x="1600857" y="3897868"/>
            <a:ext cx="914400" cy="369332"/>
          </a:xfrm>
          <a:prstGeom prst="rect">
            <a:avLst/>
          </a:prstGeom>
          <a:noFill/>
        </p:spPr>
        <p:txBody>
          <a:bodyPr wrap="square" rtlCol="0">
            <a:spAutoFit/>
          </a:bodyPr>
          <a:lstStyle/>
          <a:p>
            <a:r>
              <a:rPr lang="en-US" dirty="0" smtClean="0"/>
              <a:t>Nope</a:t>
            </a:r>
            <a:endParaRPr lang="en-US" dirty="0"/>
          </a:p>
        </p:txBody>
      </p:sp>
      <p:sp>
        <p:nvSpPr>
          <p:cNvPr id="105" name="TextBox 104"/>
          <p:cNvSpPr txBox="1"/>
          <p:nvPr/>
        </p:nvSpPr>
        <p:spPr>
          <a:xfrm>
            <a:off x="6477657" y="3886200"/>
            <a:ext cx="914400" cy="369332"/>
          </a:xfrm>
          <a:prstGeom prst="rect">
            <a:avLst/>
          </a:prstGeom>
          <a:noFill/>
        </p:spPr>
        <p:txBody>
          <a:bodyPr wrap="square" rtlCol="0">
            <a:spAutoFit/>
          </a:bodyPr>
          <a:lstStyle/>
          <a:p>
            <a:r>
              <a:rPr lang="en-US" dirty="0" smtClean="0"/>
              <a:t>Nope</a:t>
            </a:r>
            <a:endParaRPr lang="en-US" dirty="0"/>
          </a:p>
        </p:txBody>
      </p:sp>
      <p:sp>
        <p:nvSpPr>
          <p:cNvPr id="14" name="Action Button: Forward or Next 13">
            <a:hlinkClick r:id="" action="ppaction://hlinkshowjump?jump=nextslide" highlightClick="1"/>
          </p:cNvPr>
          <p:cNvSpPr/>
          <p:nvPr/>
        </p:nvSpPr>
        <p:spPr>
          <a:xfrm>
            <a:off x="3962400" y="4267200"/>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3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03"/>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5" restart="whenNotActive" fill="hold" evtFilter="cancelBubble" nodeType="interactiveSeq">
                <p:stCondLst>
                  <p:cond evt="onClick" delay="0">
                    <p:tgtEl>
                      <p:spTgt spid="102"/>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childTnLst>
        </p:cTn>
      </p:par>
    </p:tnLst>
    <p:bldLst>
      <p:bldP spid="12" grpId="0" animBg="1"/>
      <p:bldP spid="102" grpId="0" animBg="1"/>
      <p:bldP spid="103" grpId="0" animBg="1"/>
      <p:bldP spid="13" grpId="0"/>
      <p:bldP spid="104" grpId="0"/>
      <p:bldP spid="105" grpId="0"/>
      <p:bldP spid="1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normAutofit/>
          </a:bodyPr>
          <a:lstStyle/>
          <a:p>
            <a:pPr marL="514350" indent="-514350">
              <a:buFont typeface="+mj-lt"/>
              <a:buAutoNum type="arabicPeriod" startAt="3"/>
            </a:pPr>
            <a:r>
              <a:rPr lang="en-US" dirty="0" smtClean="0"/>
              <a:t>Which statement about meiosis is FALSE?</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2" name="Action Button: Custom 11">
            <a:hlinkClick r:id="" action="ppaction://noaction" highlightClick="1"/>
          </p:cNvPr>
          <p:cNvSpPr/>
          <p:nvPr/>
        </p:nvSpPr>
        <p:spPr>
          <a:xfrm>
            <a:off x="2209800" y="2133600"/>
            <a:ext cx="4238954"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Meiosis makes diploid cells.</a:t>
            </a:r>
            <a:endParaRPr lang="en-US" sz="2400" dirty="0"/>
          </a:p>
        </p:txBody>
      </p:sp>
      <p:sp>
        <p:nvSpPr>
          <p:cNvPr id="102" name="Action Button: Custom 101">
            <a:hlinkClick r:id="" action="ppaction://noaction" highlightClick="1"/>
          </p:cNvPr>
          <p:cNvSpPr/>
          <p:nvPr/>
        </p:nvSpPr>
        <p:spPr>
          <a:xfrm>
            <a:off x="2209800" y="4724400"/>
            <a:ext cx="4267856"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Meiosis creates gametes.</a:t>
            </a:r>
            <a:endParaRPr lang="en-US" sz="2400" dirty="0"/>
          </a:p>
        </p:txBody>
      </p:sp>
      <p:sp>
        <p:nvSpPr>
          <p:cNvPr id="103" name="Action Button: Custom 102">
            <a:hlinkClick r:id="" action="ppaction://noaction" highlightClick="1"/>
          </p:cNvPr>
          <p:cNvSpPr/>
          <p:nvPr/>
        </p:nvSpPr>
        <p:spPr>
          <a:xfrm>
            <a:off x="2209799" y="3468469"/>
            <a:ext cx="4267857"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Meiosis makes 4 cells at a time.</a:t>
            </a:r>
            <a:endParaRPr lang="en-US" sz="2400" dirty="0"/>
          </a:p>
        </p:txBody>
      </p:sp>
      <p:sp>
        <p:nvSpPr>
          <p:cNvPr id="13" name="TextBox 12"/>
          <p:cNvSpPr txBox="1"/>
          <p:nvPr/>
        </p:nvSpPr>
        <p:spPr>
          <a:xfrm>
            <a:off x="6477000" y="3505200"/>
            <a:ext cx="1828143" cy="646331"/>
          </a:xfrm>
          <a:prstGeom prst="rect">
            <a:avLst/>
          </a:prstGeom>
          <a:noFill/>
        </p:spPr>
        <p:txBody>
          <a:bodyPr wrap="square" rtlCol="0">
            <a:spAutoFit/>
          </a:bodyPr>
          <a:lstStyle/>
          <a:p>
            <a:r>
              <a:rPr lang="en-US" dirty="0" smtClean="0"/>
              <a:t>This is a true statement.</a:t>
            </a:r>
            <a:endParaRPr lang="en-US" dirty="0"/>
          </a:p>
        </p:txBody>
      </p:sp>
      <p:sp>
        <p:nvSpPr>
          <p:cNvPr id="104" name="TextBox 103"/>
          <p:cNvSpPr txBox="1"/>
          <p:nvPr/>
        </p:nvSpPr>
        <p:spPr>
          <a:xfrm>
            <a:off x="6676040" y="2057400"/>
            <a:ext cx="914400" cy="369332"/>
          </a:xfrm>
          <a:prstGeom prst="rect">
            <a:avLst/>
          </a:prstGeom>
          <a:noFill/>
        </p:spPr>
        <p:txBody>
          <a:bodyPr wrap="square" rtlCol="0">
            <a:spAutoFit/>
          </a:bodyPr>
          <a:lstStyle/>
          <a:p>
            <a:r>
              <a:rPr lang="en-US" dirty="0" smtClean="0"/>
              <a:t>Correct</a:t>
            </a:r>
            <a:endParaRPr lang="en-US" dirty="0"/>
          </a:p>
        </p:txBody>
      </p:sp>
      <p:sp>
        <p:nvSpPr>
          <p:cNvPr id="105" name="TextBox 104"/>
          <p:cNvSpPr txBox="1"/>
          <p:nvPr/>
        </p:nvSpPr>
        <p:spPr>
          <a:xfrm>
            <a:off x="6477000" y="4724400"/>
            <a:ext cx="1524000" cy="646331"/>
          </a:xfrm>
          <a:prstGeom prst="rect">
            <a:avLst/>
          </a:prstGeom>
          <a:noFill/>
        </p:spPr>
        <p:txBody>
          <a:bodyPr wrap="square" rtlCol="0">
            <a:spAutoFit/>
          </a:bodyPr>
          <a:lstStyle/>
          <a:p>
            <a:r>
              <a:rPr lang="en-US" dirty="0"/>
              <a:t>This is a true statement.</a:t>
            </a:r>
          </a:p>
        </p:txBody>
      </p:sp>
      <p:sp>
        <p:nvSpPr>
          <p:cNvPr id="14" name="Action Button: Forward or Next 13">
            <a:hlinkClick r:id="" action="ppaction://hlinkshowjump?jump=nextslide" highlightClick="1"/>
          </p:cNvPr>
          <p:cNvSpPr/>
          <p:nvPr/>
        </p:nvSpPr>
        <p:spPr>
          <a:xfrm>
            <a:off x="6629400" y="2438400"/>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5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3"/>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5" restart="whenNotActive" fill="hold" evtFilter="cancelBubble" nodeType="interactiveSeq">
                <p:stCondLst>
                  <p:cond evt="onClick" delay="0">
                    <p:tgtEl>
                      <p:spTgt spid="102"/>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childTnLst>
        </p:cTn>
      </p:par>
    </p:tnLst>
    <p:bldLst>
      <p:bldP spid="12" grpId="0" animBg="1"/>
      <p:bldP spid="102" grpId="0" animBg="1"/>
      <p:bldP spid="103" grpId="0" animBg="1"/>
      <p:bldP spid="13" grpId="0"/>
      <p:bldP spid="104" grpId="0"/>
      <p:bldP spid="105" grpId="0"/>
      <p:bldP spid="1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230023">
            <a:off x="5115433" y="4789004"/>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normAutofit lnSpcReduction="10000"/>
          </a:bodyPr>
          <a:lstStyle/>
          <a:p>
            <a:pPr marL="514350" indent="-514350">
              <a:buFont typeface="+mj-lt"/>
              <a:buAutoNum type="arabicPeriod" startAt="4"/>
            </a:pPr>
            <a:r>
              <a:rPr lang="en-US" dirty="0" smtClean="0"/>
              <a:t>During which event will chunks of one chromosome break away and connect to another chromosome?</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2" name="Action Button: Custom 11">
            <a:hlinkClick r:id="" action="ppaction://noaction" highlightClick="1"/>
          </p:cNvPr>
          <p:cNvSpPr/>
          <p:nvPr/>
        </p:nvSpPr>
        <p:spPr>
          <a:xfrm>
            <a:off x="685800" y="2895600"/>
            <a:ext cx="2422539"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Synapsis</a:t>
            </a:r>
            <a:endParaRPr lang="en-US" sz="2400" dirty="0"/>
          </a:p>
        </p:txBody>
      </p:sp>
      <p:sp>
        <p:nvSpPr>
          <p:cNvPr id="102" name="Action Button: Custom 101">
            <a:hlinkClick r:id="" action="ppaction://noaction" highlightClick="1"/>
          </p:cNvPr>
          <p:cNvSpPr/>
          <p:nvPr/>
        </p:nvSpPr>
        <p:spPr>
          <a:xfrm>
            <a:off x="698186" y="5486400"/>
            <a:ext cx="2439056"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Cytokinesis</a:t>
            </a:r>
            <a:endParaRPr lang="en-US" sz="2400" dirty="0"/>
          </a:p>
        </p:txBody>
      </p:sp>
      <p:sp>
        <p:nvSpPr>
          <p:cNvPr id="103" name="Action Button: Custom 102">
            <a:hlinkClick r:id="" action="ppaction://noaction" highlightClick="1"/>
          </p:cNvPr>
          <p:cNvSpPr/>
          <p:nvPr/>
        </p:nvSpPr>
        <p:spPr>
          <a:xfrm>
            <a:off x="698185" y="4230469"/>
            <a:ext cx="2439057"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Crossing Over</a:t>
            </a:r>
            <a:endParaRPr lang="en-US" sz="2400" dirty="0"/>
          </a:p>
        </p:txBody>
      </p:sp>
      <p:sp>
        <p:nvSpPr>
          <p:cNvPr id="13" name="TextBox 12"/>
          <p:cNvSpPr txBox="1"/>
          <p:nvPr/>
        </p:nvSpPr>
        <p:spPr>
          <a:xfrm>
            <a:off x="3352801" y="4114800"/>
            <a:ext cx="1828143" cy="369332"/>
          </a:xfrm>
          <a:prstGeom prst="rect">
            <a:avLst/>
          </a:prstGeom>
          <a:noFill/>
        </p:spPr>
        <p:txBody>
          <a:bodyPr wrap="square" rtlCol="0">
            <a:spAutoFit/>
          </a:bodyPr>
          <a:lstStyle/>
          <a:p>
            <a:r>
              <a:rPr lang="en-US" dirty="0" smtClean="0"/>
              <a:t>Correct.</a:t>
            </a:r>
            <a:endParaRPr lang="en-US" dirty="0"/>
          </a:p>
        </p:txBody>
      </p:sp>
      <p:sp>
        <p:nvSpPr>
          <p:cNvPr id="104" name="TextBox 103"/>
          <p:cNvSpPr txBox="1"/>
          <p:nvPr/>
        </p:nvSpPr>
        <p:spPr>
          <a:xfrm>
            <a:off x="3124200" y="3059668"/>
            <a:ext cx="914400" cy="369332"/>
          </a:xfrm>
          <a:prstGeom prst="rect">
            <a:avLst/>
          </a:prstGeom>
          <a:noFill/>
        </p:spPr>
        <p:txBody>
          <a:bodyPr wrap="square" rtlCol="0">
            <a:spAutoFit/>
          </a:bodyPr>
          <a:lstStyle/>
          <a:p>
            <a:r>
              <a:rPr lang="en-US" dirty="0" smtClean="0"/>
              <a:t>Nope.</a:t>
            </a:r>
            <a:endParaRPr lang="en-US" dirty="0"/>
          </a:p>
        </p:txBody>
      </p:sp>
      <p:sp>
        <p:nvSpPr>
          <p:cNvPr id="105" name="TextBox 104"/>
          <p:cNvSpPr txBox="1"/>
          <p:nvPr/>
        </p:nvSpPr>
        <p:spPr>
          <a:xfrm>
            <a:off x="3200400" y="5650468"/>
            <a:ext cx="1524000" cy="369332"/>
          </a:xfrm>
          <a:prstGeom prst="rect">
            <a:avLst/>
          </a:prstGeom>
          <a:noFill/>
        </p:spPr>
        <p:txBody>
          <a:bodyPr wrap="square" rtlCol="0">
            <a:spAutoFit/>
          </a:bodyPr>
          <a:lstStyle/>
          <a:p>
            <a:r>
              <a:rPr lang="en-US" dirty="0" smtClean="0"/>
              <a:t>Nope.</a:t>
            </a:r>
            <a:endParaRPr lang="en-US" dirty="0"/>
          </a:p>
        </p:txBody>
      </p:sp>
      <p:sp>
        <p:nvSpPr>
          <p:cNvPr id="14" name="Action Button: Forward or Next 13">
            <a:hlinkClick r:id="" action="ppaction://hlinkshowjump?jump=nextslide" highlightClick="1"/>
          </p:cNvPr>
          <p:cNvSpPr/>
          <p:nvPr/>
        </p:nvSpPr>
        <p:spPr>
          <a:xfrm>
            <a:off x="3352800" y="4495800"/>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230023">
            <a:off x="7480129" y="23605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0369977" flipV="1">
            <a:off x="7418909" y="22684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230023">
            <a:off x="5708490" y="22944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369977" flipV="1">
            <a:off x="5628194" y="22969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230023">
            <a:off x="4886833" y="5807714"/>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230023">
            <a:off x="5098791" y="4858639"/>
            <a:ext cx="533400" cy="814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6928998" y="4861553"/>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6900788" y="5988846"/>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230023">
            <a:off x="6837360" y="5017602"/>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5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87 -0.00093 C -0.01198 0.02847 -0.01267 0.05856 -0.01649 0.09097 C -0.01875 0.10972 -0.025 0.1294 -0.025 0.14838 " pathEditMode="relative" ptsTypes="ffA">
                                      <p:cBhvr>
                                        <p:cTn id="6" dur="2000" fill="hold"/>
                                        <p:tgtEl>
                                          <p:spTgt spid="2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7 -1.11111E-6 C -0.00451 0.05371 -0.00069 0.00301 -0.0033 0.11274 C -0.00364 0.12894 -0.00503 0.16111 -0.00503 0.16111 " pathEditMode="relative" ptsTypes="ffA">
                                      <p:cBhvr>
                                        <p:cTn id="8" dur="2000" fill="hold"/>
                                        <p:tgtEl>
                                          <p:spTgt spid="24"/>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grpId="1" nodeType="afterEffect">
                                  <p:stCondLst>
                                    <p:cond delay="0"/>
                                  </p:stCondLst>
                                  <p:childTnLst>
                                    <p:set>
                                      <p:cBhvr>
                                        <p:cTn id="11" dur="1" fill="hold">
                                          <p:stCondLst>
                                            <p:cond delay="0"/>
                                          </p:stCondLst>
                                        </p:cTn>
                                        <p:tgtEl>
                                          <p:spTgt spid="28"/>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24"/>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2000"/>
                            </p:stCondLst>
                            <p:childTnLst>
                              <p:par>
                                <p:cTn id="21" presetID="0" presetClass="path" presetSubtype="0" accel="50000" decel="50000" fill="hold" grpId="1" nodeType="afterEffect">
                                  <p:stCondLst>
                                    <p:cond delay="0"/>
                                  </p:stCondLst>
                                  <p:childTnLst>
                                    <p:animMotion origin="layout" path="M 0 0 C 0.0033 0.00023 0.0309 0.00255 0.03802 0.0044 C 0.04496 0.00625 0.05868 0.01134 0.05868 0.01134 C 0.10746 0.0088 0.1625 0.02014 0.2 -0.02986 C 0.20434 -0.04699 0.19774 -0.02454 0.20868 -0.04606 C 0.21146 -0.05162 0.21337 -0.05833 0.21562 -0.06435 C 0.21684 -0.06736 0.21909 -0.07361 0.21909 -0.07361 C 0.22326 -0.09653 0.22413 -0.11875 0.22413 -0.14259 " pathEditMode="relative" ptsTypes="fffffffA">
                                      <p:cBhvr>
                                        <p:cTn id="22" dur="2000" fill="hold"/>
                                        <p:tgtEl>
                                          <p:spTgt spid="21"/>
                                        </p:tgtEl>
                                        <p:attrNameLst>
                                          <p:attrName>ppt_x</p:attrName>
                                          <p:attrName>ppt_y</p:attrName>
                                        </p:attrNameLst>
                                      </p:cBhvr>
                                    </p:animMotion>
                                  </p:childTnLst>
                                </p:cTn>
                              </p:par>
                              <p:par>
                                <p:cTn id="23" presetID="0" presetClass="path" presetSubtype="0" accel="50000" decel="50000" fill="hold" grpId="1" nodeType="withEffect">
                                  <p:stCondLst>
                                    <p:cond delay="0"/>
                                  </p:stCondLst>
                                  <p:childTnLst>
                                    <p:animMotion origin="layout" path="M -4.44444E-6 -3.33333E-6 C -0.03211 0.01505 -0.06562 0.01204 -0.09791 -3.33333E-6 C -0.10486 -0.00625 -0.1118 -0.00926 -0.11909 -0.01365 C -0.12743 -0.02546 -0.13784 -0.02986 -0.14618 -0.04097 C -0.14965 -0.0456 -0.1552 -0.05764 -0.1552 -0.0574 C -0.15694 -0.06365 -0.15763 -0.07083 -0.15972 -0.07662 C -0.16388 -0.08842 -0.17048 -0.09768 -0.17482 -0.10972 C -0.17795 -0.12685 -0.18281 -0.14097 -0.18993 -0.1537 C -0.18819 -0.16527 -0.19027 -0.16458 -0.1868 -0.16458 " pathEditMode="relative" rAng="0" ptsTypes="ffffffffA">
                                      <p:cBhvr>
                                        <p:cTn id="24" dur="2000" fill="hold"/>
                                        <p:tgtEl>
                                          <p:spTgt spid="27"/>
                                        </p:tgtEl>
                                        <p:attrNameLst>
                                          <p:attrName>ppt_x</p:attrName>
                                          <p:attrName>ppt_y</p:attrName>
                                        </p:attrNameLst>
                                      </p:cBhvr>
                                      <p:rCtr x="-9514" y="-7523"/>
                                    </p:animMotion>
                                  </p:childTnLst>
                                </p:cTn>
                              </p:par>
                            </p:childTnLst>
                          </p:cTn>
                        </p:par>
                        <p:par>
                          <p:cTn id="25" fill="hold">
                            <p:stCondLst>
                              <p:cond delay="4000"/>
                            </p:stCondLst>
                            <p:childTnLst>
                              <p:par>
                                <p:cTn id="26" presetID="1" presetClass="exit" presetSubtype="0" fill="hold" grpId="2" nodeType="afterEffect">
                                  <p:stCondLst>
                                    <p:cond delay="0"/>
                                  </p:stCondLst>
                                  <p:childTnLst>
                                    <p:set>
                                      <p:cBhvr>
                                        <p:cTn id="27" dur="1" fill="hold">
                                          <p:stCondLst>
                                            <p:cond delay="0"/>
                                          </p:stCondLst>
                                        </p:cTn>
                                        <p:tgtEl>
                                          <p:spTgt spid="21"/>
                                        </p:tgtEl>
                                        <p:attrNameLst>
                                          <p:attrName>style.visibility</p:attrName>
                                        </p:attrNameLst>
                                      </p:cBhvr>
                                      <p:to>
                                        <p:strVal val="hidden"/>
                                      </p:to>
                                    </p:set>
                                  </p:childTnLst>
                                </p:cTn>
                              </p:par>
                            </p:childTnLst>
                          </p:cTn>
                        </p:par>
                        <p:par>
                          <p:cTn id="28" fill="hold">
                            <p:stCondLst>
                              <p:cond delay="4000"/>
                            </p:stCondLst>
                            <p:childTnLst>
                              <p:par>
                                <p:cTn id="29" presetID="1" presetClass="exit" presetSubtype="0" fill="hold" grpId="2" nodeType="after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down)">
                                      <p:cBhvr>
                                        <p:cTn id="42" dur="500"/>
                                        <p:tgtEl>
                                          <p:spTgt spid="10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wipe(down)">
                                      <p:cBhvr>
                                        <p:cTn id="4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0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58" restart="whenNotActive" fill="hold" evtFilter="cancelBubble" nodeType="interactiveSeq">
                <p:stCondLst>
                  <p:cond evt="onClick" delay="0">
                    <p:tgtEl>
                      <p:spTgt spid="102"/>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childTnLst>
        </p:cTn>
      </p:par>
    </p:tnLst>
    <p:bldLst>
      <p:bldP spid="28" grpId="0" animBg="1"/>
      <p:bldP spid="28" grpId="1" animBg="1"/>
      <p:bldP spid="12" grpId="0" animBg="1"/>
      <p:bldP spid="102" grpId="0" animBg="1"/>
      <p:bldP spid="103" grpId="0" animBg="1"/>
      <p:bldP spid="13" grpId="0"/>
      <p:bldP spid="104" grpId="0"/>
      <p:bldP spid="105" grpId="0"/>
      <p:bldP spid="14" grpId="0" animBg="1"/>
      <p:bldP spid="21" grpId="0" animBg="1"/>
      <p:bldP spid="21" grpId="1" animBg="1"/>
      <p:bldP spid="21" grpId="2" animBg="1"/>
      <p:bldP spid="22" grpId="0" animBg="1"/>
      <p:bldP spid="24" grpId="0" animBg="1"/>
      <p:bldP spid="24" grpId="1" animBg="1"/>
      <p:bldP spid="27" grpId="0" animBg="1"/>
      <p:bldP spid="27" grpId="1" animBg="1"/>
      <p:bldP spid="27" grpId="2" animBg="1"/>
      <p:bldP spid="2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normAutofit/>
          </a:bodyPr>
          <a:lstStyle/>
          <a:p>
            <a:pPr marL="514350" indent="-514350">
              <a:buFont typeface="+mj-lt"/>
              <a:buAutoNum type="arabicPeriod" startAt="5"/>
            </a:pPr>
            <a:r>
              <a:rPr lang="en-US" dirty="0" smtClean="0"/>
              <a:t>Which cell would be created by meiosis?</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2" name="Action Button: Custom 11">
            <a:hlinkClick r:id="" action="ppaction://noaction" highlightClick="1"/>
          </p:cNvPr>
          <p:cNvSpPr/>
          <p:nvPr/>
        </p:nvSpPr>
        <p:spPr>
          <a:xfrm>
            <a:off x="2655508" y="2133600"/>
            <a:ext cx="264959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Skin cell</a:t>
            </a:r>
            <a:endParaRPr lang="en-US" sz="3000" dirty="0"/>
          </a:p>
        </p:txBody>
      </p:sp>
      <p:sp>
        <p:nvSpPr>
          <p:cNvPr id="102" name="Action Button: Custom 101">
            <a:hlinkClick r:id="" action="ppaction://noaction" highlightClick="1"/>
          </p:cNvPr>
          <p:cNvSpPr/>
          <p:nvPr/>
        </p:nvSpPr>
        <p:spPr>
          <a:xfrm>
            <a:off x="2666344" y="4724400"/>
            <a:ext cx="2667655"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Ovum cell</a:t>
            </a:r>
            <a:endParaRPr lang="en-US" sz="3000" dirty="0"/>
          </a:p>
        </p:txBody>
      </p:sp>
      <p:sp>
        <p:nvSpPr>
          <p:cNvPr id="103" name="Action Button: Custom 102">
            <a:hlinkClick r:id="" action="ppaction://noaction" highlightClick="1"/>
          </p:cNvPr>
          <p:cNvSpPr/>
          <p:nvPr/>
        </p:nvSpPr>
        <p:spPr>
          <a:xfrm>
            <a:off x="2666344" y="3468469"/>
            <a:ext cx="2667656"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Muscle cell</a:t>
            </a:r>
            <a:endParaRPr lang="en-US" sz="3000" dirty="0"/>
          </a:p>
        </p:txBody>
      </p:sp>
      <p:sp>
        <p:nvSpPr>
          <p:cNvPr id="13" name="TextBox 12"/>
          <p:cNvSpPr txBox="1"/>
          <p:nvPr/>
        </p:nvSpPr>
        <p:spPr>
          <a:xfrm>
            <a:off x="5334000" y="3581400"/>
            <a:ext cx="1828143" cy="369332"/>
          </a:xfrm>
          <a:prstGeom prst="rect">
            <a:avLst/>
          </a:prstGeom>
          <a:noFill/>
        </p:spPr>
        <p:txBody>
          <a:bodyPr wrap="square" rtlCol="0">
            <a:spAutoFit/>
          </a:bodyPr>
          <a:lstStyle/>
          <a:p>
            <a:r>
              <a:rPr lang="en-US" dirty="0" smtClean="0"/>
              <a:t>Nope.</a:t>
            </a:r>
            <a:endParaRPr lang="en-US" dirty="0"/>
          </a:p>
        </p:txBody>
      </p:sp>
      <p:sp>
        <p:nvSpPr>
          <p:cNvPr id="104" name="TextBox 103"/>
          <p:cNvSpPr txBox="1"/>
          <p:nvPr/>
        </p:nvSpPr>
        <p:spPr>
          <a:xfrm>
            <a:off x="5334000" y="2297668"/>
            <a:ext cx="914400" cy="369332"/>
          </a:xfrm>
          <a:prstGeom prst="rect">
            <a:avLst/>
          </a:prstGeom>
          <a:noFill/>
        </p:spPr>
        <p:txBody>
          <a:bodyPr wrap="square" rtlCol="0">
            <a:spAutoFit/>
          </a:bodyPr>
          <a:lstStyle/>
          <a:p>
            <a:r>
              <a:rPr lang="en-US" dirty="0" smtClean="0"/>
              <a:t>Nope.</a:t>
            </a:r>
            <a:endParaRPr lang="en-US" dirty="0"/>
          </a:p>
        </p:txBody>
      </p:sp>
      <p:sp>
        <p:nvSpPr>
          <p:cNvPr id="105" name="TextBox 104"/>
          <p:cNvSpPr txBox="1"/>
          <p:nvPr/>
        </p:nvSpPr>
        <p:spPr>
          <a:xfrm>
            <a:off x="5334000" y="4572000"/>
            <a:ext cx="3581400" cy="369332"/>
          </a:xfrm>
          <a:prstGeom prst="rect">
            <a:avLst/>
          </a:prstGeom>
          <a:noFill/>
        </p:spPr>
        <p:txBody>
          <a:bodyPr wrap="square" rtlCol="0">
            <a:spAutoFit/>
          </a:bodyPr>
          <a:lstStyle/>
          <a:p>
            <a:r>
              <a:rPr lang="en-US" dirty="0" smtClean="0"/>
              <a:t>Correct. The ovum is the egg cell.</a:t>
            </a:r>
            <a:endParaRPr lang="en-US" dirty="0"/>
          </a:p>
        </p:txBody>
      </p:sp>
      <p:sp>
        <p:nvSpPr>
          <p:cNvPr id="14" name="Action Button: Forward or Next 13">
            <a:hlinkClick r:id="" action="ppaction://hlinkshowjump?jump=nextslide" highlightClick="1"/>
          </p:cNvPr>
          <p:cNvSpPr/>
          <p:nvPr/>
        </p:nvSpPr>
        <p:spPr>
          <a:xfrm>
            <a:off x="6400800" y="4966138"/>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 action="ppaction://noaction" highlightClick="1"/>
          </p:cNvPr>
          <p:cNvSpPr/>
          <p:nvPr/>
        </p:nvSpPr>
        <p:spPr>
          <a:xfrm>
            <a:off x="2666344" y="5943600"/>
            <a:ext cx="2667655"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Brain cell</a:t>
            </a:r>
            <a:endParaRPr lang="en-US" sz="3000" dirty="0"/>
          </a:p>
        </p:txBody>
      </p:sp>
      <p:sp>
        <p:nvSpPr>
          <p:cNvPr id="18" name="TextBox 17"/>
          <p:cNvSpPr txBox="1"/>
          <p:nvPr/>
        </p:nvSpPr>
        <p:spPr>
          <a:xfrm>
            <a:off x="5334000" y="6107668"/>
            <a:ext cx="1828143" cy="369332"/>
          </a:xfrm>
          <a:prstGeom prst="rect">
            <a:avLst/>
          </a:prstGeom>
          <a:noFill/>
        </p:spPr>
        <p:txBody>
          <a:bodyPr wrap="square" rtlCol="0">
            <a:spAutoFit/>
          </a:bodyPr>
          <a:lstStyle/>
          <a:p>
            <a:r>
              <a:rPr lang="en-US" dirty="0" smtClean="0"/>
              <a:t>Nope.</a:t>
            </a:r>
            <a:endParaRPr lang="en-US" dirty="0"/>
          </a:p>
        </p:txBody>
      </p:sp>
    </p:spTree>
    <p:extLst>
      <p:ext uri="{BB962C8B-B14F-4D97-AF65-F5344CB8AC3E}">
        <p14:creationId xmlns:p14="http://schemas.microsoft.com/office/powerpoint/2010/main" val="41095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103"/>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6" restart="whenNotActive" fill="hold" evtFilter="cancelBubble" nodeType="interactiveSeq">
                <p:stCondLst>
                  <p:cond evt="onClick" delay="0">
                    <p:tgtEl>
                      <p:spTgt spid="10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2" grpId="0" animBg="1"/>
      <p:bldP spid="102" grpId="0" animBg="1"/>
      <p:bldP spid="103" grpId="0" animBg="1"/>
      <p:bldP spid="13" grpId="0"/>
      <p:bldP spid="104" grpId="0"/>
      <p:bldP spid="105" grpId="0"/>
      <p:bldP spid="14" grpId="0" animBg="1"/>
      <p:bldP spid="17" grpId="0" animBg="1"/>
      <p:bldP spid="1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normAutofit/>
          </a:bodyPr>
          <a:lstStyle/>
          <a:p>
            <a:pPr marL="514350" indent="-514350">
              <a:buFont typeface="+mj-lt"/>
              <a:buAutoNum type="arabicPeriod" startAt="6"/>
            </a:pPr>
            <a:r>
              <a:rPr lang="en-US" dirty="0" smtClean="0"/>
              <a:t>When does synapsis and crossing over happen during meiosis?</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2" name="Action Button: Custom 11">
            <a:hlinkClick r:id="" action="ppaction://noaction" highlightClick="1"/>
          </p:cNvPr>
          <p:cNvSpPr/>
          <p:nvPr/>
        </p:nvSpPr>
        <p:spPr>
          <a:xfrm>
            <a:off x="3037165" y="2590800"/>
            <a:ext cx="264959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Metaphase 2</a:t>
            </a:r>
            <a:endParaRPr lang="en-US" sz="3000" dirty="0"/>
          </a:p>
        </p:txBody>
      </p:sp>
      <p:sp>
        <p:nvSpPr>
          <p:cNvPr id="102" name="Action Button: Custom 101">
            <a:hlinkClick r:id="" action="ppaction://noaction" highlightClick="1"/>
          </p:cNvPr>
          <p:cNvSpPr/>
          <p:nvPr/>
        </p:nvSpPr>
        <p:spPr>
          <a:xfrm>
            <a:off x="3048001" y="4648200"/>
            <a:ext cx="2667655"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Interphase</a:t>
            </a:r>
            <a:endParaRPr lang="en-US" sz="3000" dirty="0"/>
          </a:p>
        </p:txBody>
      </p:sp>
      <p:sp>
        <p:nvSpPr>
          <p:cNvPr id="103" name="Action Button: Custom 102">
            <a:hlinkClick r:id="" action="ppaction://noaction" highlightClick="1"/>
          </p:cNvPr>
          <p:cNvSpPr/>
          <p:nvPr/>
        </p:nvSpPr>
        <p:spPr>
          <a:xfrm>
            <a:off x="3048001" y="3620869"/>
            <a:ext cx="2667656"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Telophase 1</a:t>
            </a:r>
            <a:endParaRPr lang="en-US" sz="3000" dirty="0"/>
          </a:p>
        </p:txBody>
      </p:sp>
      <p:sp>
        <p:nvSpPr>
          <p:cNvPr id="13" name="TextBox 12"/>
          <p:cNvSpPr txBox="1"/>
          <p:nvPr/>
        </p:nvSpPr>
        <p:spPr>
          <a:xfrm>
            <a:off x="5715657" y="3733800"/>
            <a:ext cx="1828143" cy="369332"/>
          </a:xfrm>
          <a:prstGeom prst="rect">
            <a:avLst/>
          </a:prstGeom>
          <a:noFill/>
        </p:spPr>
        <p:txBody>
          <a:bodyPr wrap="square" rtlCol="0">
            <a:spAutoFit/>
          </a:bodyPr>
          <a:lstStyle/>
          <a:p>
            <a:r>
              <a:rPr lang="en-US" dirty="0" smtClean="0"/>
              <a:t>Nope.</a:t>
            </a:r>
            <a:endParaRPr lang="en-US" dirty="0"/>
          </a:p>
        </p:txBody>
      </p:sp>
      <p:sp>
        <p:nvSpPr>
          <p:cNvPr id="104" name="TextBox 103"/>
          <p:cNvSpPr txBox="1"/>
          <p:nvPr/>
        </p:nvSpPr>
        <p:spPr>
          <a:xfrm>
            <a:off x="5715657" y="2754868"/>
            <a:ext cx="914400" cy="369332"/>
          </a:xfrm>
          <a:prstGeom prst="rect">
            <a:avLst/>
          </a:prstGeom>
          <a:noFill/>
        </p:spPr>
        <p:txBody>
          <a:bodyPr wrap="square" rtlCol="0">
            <a:spAutoFit/>
          </a:bodyPr>
          <a:lstStyle/>
          <a:p>
            <a:r>
              <a:rPr lang="en-US" dirty="0" smtClean="0"/>
              <a:t>Nope.</a:t>
            </a:r>
            <a:endParaRPr lang="en-US" dirty="0"/>
          </a:p>
        </p:txBody>
      </p:sp>
      <p:sp>
        <p:nvSpPr>
          <p:cNvPr id="105" name="TextBox 104"/>
          <p:cNvSpPr txBox="1"/>
          <p:nvPr/>
        </p:nvSpPr>
        <p:spPr>
          <a:xfrm>
            <a:off x="5715657" y="4812268"/>
            <a:ext cx="1143000" cy="369332"/>
          </a:xfrm>
          <a:prstGeom prst="rect">
            <a:avLst/>
          </a:prstGeom>
          <a:noFill/>
        </p:spPr>
        <p:txBody>
          <a:bodyPr wrap="square" rtlCol="0">
            <a:spAutoFit/>
          </a:bodyPr>
          <a:lstStyle/>
          <a:p>
            <a:r>
              <a:rPr lang="en-US" dirty="0" smtClean="0"/>
              <a:t>Nope.</a:t>
            </a:r>
            <a:endParaRPr lang="en-US" dirty="0"/>
          </a:p>
        </p:txBody>
      </p:sp>
      <p:sp>
        <p:nvSpPr>
          <p:cNvPr id="14" name="Action Button: Forward or Next 13">
            <a:hlinkClick r:id="" action="ppaction://hlinkshowjump?jump=nextslide" highlightClick="1"/>
          </p:cNvPr>
          <p:cNvSpPr/>
          <p:nvPr/>
        </p:nvSpPr>
        <p:spPr>
          <a:xfrm>
            <a:off x="5791857" y="6008132"/>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 action="ppaction://noaction" highlightClick="1"/>
          </p:cNvPr>
          <p:cNvSpPr/>
          <p:nvPr/>
        </p:nvSpPr>
        <p:spPr>
          <a:xfrm>
            <a:off x="3048001" y="5638800"/>
            <a:ext cx="2667655"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Prophase 1</a:t>
            </a:r>
            <a:endParaRPr lang="en-US" sz="3000" dirty="0"/>
          </a:p>
        </p:txBody>
      </p:sp>
      <p:sp>
        <p:nvSpPr>
          <p:cNvPr id="18" name="TextBox 17"/>
          <p:cNvSpPr txBox="1"/>
          <p:nvPr/>
        </p:nvSpPr>
        <p:spPr>
          <a:xfrm>
            <a:off x="5715657" y="5562600"/>
            <a:ext cx="1828143" cy="369332"/>
          </a:xfrm>
          <a:prstGeom prst="rect">
            <a:avLst/>
          </a:prstGeom>
          <a:noFill/>
        </p:spPr>
        <p:txBody>
          <a:bodyPr wrap="square" rtlCol="0">
            <a:spAutoFit/>
          </a:bodyPr>
          <a:lstStyle/>
          <a:p>
            <a:r>
              <a:rPr lang="en-US" dirty="0" smtClean="0"/>
              <a:t>Correct.</a:t>
            </a:r>
            <a:endParaRPr lang="en-US" dirty="0"/>
          </a:p>
        </p:txBody>
      </p:sp>
    </p:spTree>
    <p:extLst>
      <p:ext uri="{BB962C8B-B14F-4D97-AF65-F5344CB8AC3E}">
        <p14:creationId xmlns:p14="http://schemas.microsoft.com/office/powerpoint/2010/main" val="12695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103"/>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6" restart="whenNotActive" fill="hold" evtFilter="cancelBubble" nodeType="interactiveSeq">
                <p:stCondLst>
                  <p:cond evt="onClick" delay="0">
                    <p:tgtEl>
                      <p:spTgt spid="10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2" grpId="0" animBg="1"/>
      <p:bldP spid="102" grpId="0" animBg="1"/>
      <p:bldP spid="103" grpId="0" animBg="1"/>
      <p:bldP spid="13" grpId="0"/>
      <p:bldP spid="104" grpId="0"/>
      <p:bldP spid="105" grpId="0"/>
      <p:bldP spid="14" grpId="0" animBg="1"/>
      <p:bldP spid="17" grpId="0" animBg="1"/>
      <p:bldP spid="1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Meiosis Review Quiz</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1295400"/>
            <a:ext cx="9144000" cy="1447800"/>
          </a:xfrm>
        </p:spPr>
        <p:txBody>
          <a:bodyPr>
            <a:normAutofit/>
          </a:bodyPr>
          <a:lstStyle/>
          <a:p>
            <a:pPr marL="514350" indent="-514350">
              <a:buFont typeface="+mj-lt"/>
              <a:buAutoNum type="arabicPeriod" startAt="7"/>
            </a:pPr>
            <a:r>
              <a:rPr lang="en-US" dirty="0" smtClean="0"/>
              <a:t>In relation to meiosis, what are germ cells?</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2" name="Action Button: Custom 11">
            <a:hlinkClick r:id="" action="ppaction://noaction" highlightClick="1"/>
          </p:cNvPr>
          <p:cNvSpPr/>
          <p:nvPr/>
        </p:nvSpPr>
        <p:spPr>
          <a:xfrm>
            <a:off x="1981200" y="2438400"/>
            <a:ext cx="5153355"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Cells that cause disease</a:t>
            </a:r>
            <a:endParaRPr lang="en-US" sz="3000" dirty="0"/>
          </a:p>
        </p:txBody>
      </p:sp>
      <p:sp>
        <p:nvSpPr>
          <p:cNvPr id="102" name="Action Button: Custom 101">
            <a:hlinkClick r:id="" action="ppaction://noaction" highlightClick="1"/>
          </p:cNvPr>
          <p:cNvSpPr/>
          <p:nvPr/>
        </p:nvSpPr>
        <p:spPr>
          <a:xfrm>
            <a:off x="1981200" y="4495800"/>
            <a:ext cx="5182257"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Cells that start and end haploid</a:t>
            </a:r>
            <a:endParaRPr lang="en-US" sz="3000" dirty="0"/>
          </a:p>
        </p:txBody>
      </p:sp>
      <p:sp>
        <p:nvSpPr>
          <p:cNvPr id="103" name="Action Button: Custom 102">
            <a:hlinkClick r:id="" action="ppaction://noaction" highlightClick="1"/>
          </p:cNvPr>
          <p:cNvSpPr/>
          <p:nvPr/>
        </p:nvSpPr>
        <p:spPr>
          <a:xfrm>
            <a:off x="1981200" y="3468469"/>
            <a:ext cx="5182257"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Cells that undergo meiosis</a:t>
            </a:r>
            <a:endParaRPr lang="en-US" sz="3000" dirty="0"/>
          </a:p>
        </p:txBody>
      </p:sp>
      <p:sp>
        <p:nvSpPr>
          <p:cNvPr id="13" name="TextBox 12"/>
          <p:cNvSpPr txBox="1"/>
          <p:nvPr/>
        </p:nvSpPr>
        <p:spPr>
          <a:xfrm>
            <a:off x="7315857" y="3352800"/>
            <a:ext cx="1828143" cy="369332"/>
          </a:xfrm>
          <a:prstGeom prst="rect">
            <a:avLst/>
          </a:prstGeom>
          <a:noFill/>
        </p:spPr>
        <p:txBody>
          <a:bodyPr wrap="square" rtlCol="0">
            <a:spAutoFit/>
          </a:bodyPr>
          <a:lstStyle/>
          <a:p>
            <a:r>
              <a:rPr lang="en-US" dirty="0" smtClean="0"/>
              <a:t>Correct</a:t>
            </a:r>
            <a:endParaRPr lang="en-US" dirty="0"/>
          </a:p>
        </p:txBody>
      </p:sp>
      <p:sp>
        <p:nvSpPr>
          <p:cNvPr id="104" name="TextBox 103"/>
          <p:cNvSpPr txBox="1"/>
          <p:nvPr/>
        </p:nvSpPr>
        <p:spPr>
          <a:xfrm>
            <a:off x="7163457" y="2602468"/>
            <a:ext cx="914400" cy="369332"/>
          </a:xfrm>
          <a:prstGeom prst="rect">
            <a:avLst/>
          </a:prstGeom>
          <a:noFill/>
        </p:spPr>
        <p:txBody>
          <a:bodyPr wrap="square" rtlCol="0">
            <a:spAutoFit/>
          </a:bodyPr>
          <a:lstStyle/>
          <a:p>
            <a:r>
              <a:rPr lang="en-US" dirty="0" smtClean="0"/>
              <a:t>Nope.</a:t>
            </a:r>
            <a:endParaRPr lang="en-US" dirty="0"/>
          </a:p>
        </p:txBody>
      </p:sp>
      <p:sp>
        <p:nvSpPr>
          <p:cNvPr id="105" name="TextBox 104"/>
          <p:cNvSpPr txBox="1"/>
          <p:nvPr/>
        </p:nvSpPr>
        <p:spPr>
          <a:xfrm>
            <a:off x="7163457" y="4659868"/>
            <a:ext cx="1143000" cy="369332"/>
          </a:xfrm>
          <a:prstGeom prst="rect">
            <a:avLst/>
          </a:prstGeom>
          <a:noFill/>
        </p:spPr>
        <p:txBody>
          <a:bodyPr wrap="square" rtlCol="0">
            <a:spAutoFit/>
          </a:bodyPr>
          <a:lstStyle/>
          <a:p>
            <a:r>
              <a:rPr lang="en-US" dirty="0" smtClean="0"/>
              <a:t>Nope.</a:t>
            </a:r>
            <a:endParaRPr lang="en-US" dirty="0"/>
          </a:p>
        </p:txBody>
      </p:sp>
      <p:sp>
        <p:nvSpPr>
          <p:cNvPr id="14" name="Action Button: Forward or Next 13">
            <a:hlinkClick r:id="" action="ppaction://hlinkshowjump?jump=nextslide" highlightClick="1"/>
          </p:cNvPr>
          <p:cNvSpPr/>
          <p:nvPr/>
        </p:nvSpPr>
        <p:spPr>
          <a:xfrm>
            <a:off x="7239657" y="3733800"/>
            <a:ext cx="10668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 action="ppaction://noaction" highlightClick="1"/>
          </p:cNvPr>
          <p:cNvSpPr/>
          <p:nvPr/>
        </p:nvSpPr>
        <p:spPr>
          <a:xfrm>
            <a:off x="1981201" y="5486400"/>
            <a:ext cx="5182256"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Cells that grow into a baby</a:t>
            </a:r>
            <a:endParaRPr lang="en-US" sz="3000" dirty="0"/>
          </a:p>
        </p:txBody>
      </p:sp>
      <p:sp>
        <p:nvSpPr>
          <p:cNvPr id="18" name="TextBox 17"/>
          <p:cNvSpPr txBox="1"/>
          <p:nvPr/>
        </p:nvSpPr>
        <p:spPr>
          <a:xfrm>
            <a:off x="7163457" y="5650468"/>
            <a:ext cx="1828143" cy="369332"/>
          </a:xfrm>
          <a:prstGeom prst="rect">
            <a:avLst/>
          </a:prstGeom>
          <a:noFill/>
        </p:spPr>
        <p:txBody>
          <a:bodyPr wrap="square" rtlCol="0">
            <a:spAutoFit/>
          </a:bodyPr>
          <a:lstStyle/>
          <a:p>
            <a:r>
              <a:rPr lang="en-US" dirty="0" smtClean="0"/>
              <a:t>Nope.</a:t>
            </a:r>
            <a:endParaRPr lang="en-US" dirty="0"/>
          </a:p>
        </p:txBody>
      </p:sp>
    </p:spTree>
    <p:extLst>
      <p:ext uri="{BB962C8B-B14F-4D97-AF65-F5344CB8AC3E}">
        <p14:creationId xmlns:p14="http://schemas.microsoft.com/office/powerpoint/2010/main" val="34903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103"/>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3"/>
                  </p:tgtEl>
                </p:cond>
              </p:nextCondLst>
            </p:seq>
            <p:seq concurrent="1" nextAc="seek">
              <p:cTn id="28" restart="whenNotActive" fill="hold" evtFilter="cancelBubble" nodeType="interactiveSeq">
                <p:stCondLst>
                  <p:cond evt="onClick" delay="0">
                    <p:tgtEl>
                      <p:spTgt spid="102"/>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2" grpId="0" animBg="1"/>
      <p:bldP spid="102" grpId="0" animBg="1"/>
      <p:bldP spid="103" grpId="0" animBg="1"/>
      <p:bldP spid="13" grpId="0"/>
      <p:bldP spid="104" grpId="0"/>
      <p:bldP spid="105" grpId="0"/>
      <p:bldP spid="14" grpId="0" animBg="1"/>
      <p:bldP spid="17" grpId="0" animBg="1"/>
      <p:bldP spid="1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0"/>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Finished</a:t>
            </a:r>
            <a:endParaRPr kumimoji="0" lang="en-US" sz="4000" b="0" i="0" u="none" strike="noStrike" cap="none" normalizeH="0" baseline="0" dirty="0" smtClean="0">
              <a:ln>
                <a:noFill/>
              </a:ln>
              <a:solidFill>
                <a:schemeClr val="tx1"/>
              </a:solidFill>
              <a:effectLst/>
              <a:latin typeface="Arial" pitchFamily="34" charset="0"/>
            </a:endParaRPr>
          </a:p>
        </p:txBody>
      </p:sp>
      <p:sp>
        <p:nvSpPr>
          <p:cNvPr id="11" name="Content Placeholder 10"/>
          <p:cNvSpPr>
            <a:spLocks noGrp="1"/>
          </p:cNvSpPr>
          <p:nvPr>
            <p:ph idx="1"/>
          </p:nvPr>
        </p:nvSpPr>
        <p:spPr>
          <a:xfrm>
            <a:off x="0" y="5410200"/>
            <a:ext cx="9144000" cy="1447800"/>
          </a:xfrm>
        </p:spPr>
        <p:txBody>
          <a:bodyPr>
            <a:normAutofit/>
          </a:bodyPr>
          <a:lstStyle/>
          <a:p>
            <a:pPr marL="0" indent="0" algn="ctr">
              <a:buNone/>
            </a:pPr>
            <a:r>
              <a:rPr lang="en-US" dirty="0" smtClean="0"/>
              <a:t>Check over your worksheet for any accidental blanks. Turn in your worksheet when finished.</a:t>
            </a:r>
            <a:endParaRPr lang="en-US"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pic>
        <p:nvPicPr>
          <p:cNvPr id="2050" name="Picture 2" descr="http://www.clker.com/cliparts/8/b/0/8/121998884048761793motor%20racing%20flags.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704599" cy="340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6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a:p>
            <a:pPr>
              <a:buNone/>
            </a:pPr>
            <a:r>
              <a:rPr lang="en-US" sz="2200" dirty="0" smtClean="0"/>
              <a:t>The proteins made during interphase, help red blood cells carry oxygen.</a:t>
            </a:r>
          </a:p>
          <a:p>
            <a:pPr>
              <a:buNone/>
            </a:pPr>
            <a:r>
              <a:rPr lang="en-US" sz="2200" dirty="0"/>
              <a:t>The proteins made during interphase, help </a:t>
            </a:r>
            <a:r>
              <a:rPr lang="en-US" sz="2200" dirty="0" smtClean="0"/>
              <a:t>nerve cells send message to and from the brain.</a:t>
            </a:r>
            <a:endParaRPr lang="en-US" sz="2200" dirty="0"/>
          </a:p>
          <a:p>
            <a:pPr>
              <a:buNone/>
            </a:pPr>
            <a:r>
              <a:rPr lang="en-US" sz="2200" dirty="0" smtClean="0"/>
              <a:t>The </a:t>
            </a:r>
            <a:r>
              <a:rPr lang="en-US" sz="2200" dirty="0"/>
              <a:t>proteins made during interphase, help </a:t>
            </a:r>
            <a:r>
              <a:rPr lang="en-US" sz="2200" dirty="0" smtClean="0"/>
              <a:t>stomach cells secrete enzymes to digest your food.</a:t>
            </a:r>
          </a:p>
          <a:p>
            <a:pPr>
              <a:buNone/>
            </a:pPr>
            <a:r>
              <a:rPr lang="en-US" sz="2200" dirty="0" smtClean="0"/>
              <a:t>In order for your cells to make these needed proteins, the DNA must be in a loose form called chromatin.</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81534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6" y="2152650"/>
            <a:ext cx="4085184"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09902" y="3124200"/>
            <a:ext cx="3476298" cy="369332"/>
          </a:xfrm>
          <a:prstGeom prst="rect">
            <a:avLst/>
          </a:prstGeom>
          <a:noFill/>
        </p:spPr>
        <p:txBody>
          <a:bodyPr wrap="square" rtlCol="0">
            <a:spAutoFit/>
          </a:bodyPr>
          <a:lstStyle/>
          <a:p>
            <a:r>
              <a:rPr lang="en-US" b="1" dirty="0" smtClean="0">
                <a:solidFill>
                  <a:srgbClr val="FF0000"/>
                </a:solidFill>
              </a:rPr>
              <a:t>DNA as loose chromatin.</a:t>
            </a:r>
            <a:endParaRPr lang="en-US" b="1" dirty="0">
              <a:solidFill>
                <a:srgbClr val="FF0000"/>
              </a:solidFill>
            </a:endParaRPr>
          </a:p>
        </p:txBody>
      </p:sp>
    </p:spTree>
    <p:extLst>
      <p:ext uri="{BB962C8B-B14F-4D97-AF65-F5344CB8AC3E}">
        <p14:creationId xmlns:p14="http://schemas.microsoft.com/office/powerpoint/2010/main" val="24234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1340"/>
                            </p:stCondLst>
                            <p:childTnLst>
                              <p:par>
                                <p:cTn id="10" presetID="2" presetClass="entr" presetSubtype="8"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84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smtClean="0"/>
              <a:t>In this animation, the cell contains 4 strands of chromatin.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2743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894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smtClean="0"/>
              <a:t>In this animation, the cell contains 4 strands of chromatin.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821926"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228600" y="5373469"/>
            <a:ext cx="3810000" cy="646331"/>
          </a:xfrm>
          <a:prstGeom prst="rect">
            <a:avLst/>
          </a:prstGeom>
          <a:noFill/>
        </p:spPr>
        <p:txBody>
          <a:bodyPr wrap="square" rtlCol="0">
            <a:spAutoFit/>
          </a:bodyPr>
          <a:lstStyle/>
          <a:p>
            <a:r>
              <a:rPr lang="en-US" b="1" dirty="0" smtClean="0"/>
              <a:t>two chromatin strands in black… </a:t>
            </a:r>
          </a:p>
          <a:p>
            <a:r>
              <a:rPr lang="en-US" b="1" dirty="0" smtClean="0">
                <a:solidFill>
                  <a:srgbClr val="FF0000"/>
                </a:solidFill>
              </a:rPr>
              <a:t>two chromatin strands in red…</a:t>
            </a:r>
            <a:endParaRPr lang="en-US" b="1" dirty="0">
              <a:solidFill>
                <a:srgbClr val="FF0000"/>
              </a:solidFill>
            </a:endParaRPr>
          </a:p>
        </p:txBody>
      </p:sp>
    </p:spTree>
    <p:extLst>
      <p:ext uri="{BB962C8B-B14F-4D97-AF65-F5344CB8AC3E}">
        <p14:creationId xmlns:p14="http://schemas.microsoft.com/office/powerpoint/2010/main" val="40138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3">
                                            <p:txEl>
                                              <p:pRg st="1" end="1"/>
                                            </p:txEl>
                                          </p:spTgt>
                                        </p:tgtEl>
                                        <p:attrNameLst>
                                          <p:attrName>style.visibility</p:attrName>
                                        </p:attrNameLst>
                                      </p:cBhvr>
                                      <p:to>
                                        <p:strVal val="visible"/>
                                      </p:to>
                                    </p:set>
                                    <p:anim calcmode="lin" valueType="num">
                                      <p:cBhvr additive="base">
                                        <p:cTn id="12"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smtClean="0"/>
              <a:t>In this animation, the cell contains 4 strands of chromatin. </a:t>
            </a:r>
          </a:p>
          <a:p>
            <a:pPr>
              <a:buNone/>
            </a:pPr>
            <a:r>
              <a:rPr lang="en-US" sz="2200" dirty="0" smtClean="0"/>
              <a:t>During the S stage of interphase, the chromatin will duplicate, doubling the amount of DNA strands.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3886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TextBox 13"/>
          <p:cNvSpPr txBox="1"/>
          <p:nvPr/>
        </p:nvSpPr>
        <p:spPr>
          <a:xfrm>
            <a:off x="228600" y="5373469"/>
            <a:ext cx="3810000" cy="646331"/>
          </a:xfrm>
          <a:prstGeom prst="rect">
            <a:avLst/>
          </a:prstGeom>
          <a:noFill/>
        </p:spPr>
        <p:txBody>
          <a:bodyPr wrap="square" rtlCol="0">
            <a:spAutoFit/>
          </a:bodyPr>
          <a:lstStyle/>
          <a:p>
            <a:r>
              <a:rPr lang="en-US" b="1" dirty="0" smtClean="0"/>
              <a:t>two chromatin strands in black… </a:t>
            </a:r>
          </a:p>
          <a:p>
            <a:r>
              <a:rPr lang="en-US" b="1" dirty="0" smtClean="0">
                <a:solidFill>
                  <a:srgbClr val="FF0000"/>
                </a:solidFill>
              </a:rPr>
              <a:t>two chromatin strands in red…</a:t>
            </a:r>
            <a:endParaRPr lang="en-US" b="1" dirty="0">
              <a:solidFill>
                <a:srgbClr val="FF0000"/>
              </a:solidFill>
            </a:endParaRPr>
          </a:p>
        </p:txBody>
      </p:sp>
      <p:sp>
        <p:nvSpPr>
          <p:cNvPr id="17" name="Oval 16"/>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666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33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a:t>In this animation, the cell contains 4 strands of chromatin. </a:t>
            </a:r>
          </a:p>
          <a:p>
            <a:pPr>
              <a:buNone/>
            </a:pPr>
            <a:r>
              <a:rPr lang="en-US" sz="2200" dirty="0"/>
              <a:t>During the S stage of interphase, the chromatin will duplicate, doubling the amount of DNA strands.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096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a:off x="228600" y="5373469"/>
            <a:ext cx="3810000" cy="646331"/>
          </a:xfrm>
          <a:prstGeom prst="rect">
            <a:avLst/>
          </a:prstGeom>
          <a:noFill/>
        </p:spPr>
        <p:txBody>
          <a:bodyPr wrap="square" rtlCol="0">
            <a:spAutoFit/>
          </a:bodyPr>
          <a:lstStyle/>
          <a:p>
            <a:r>
              <a:rPr lang="en-US" b="1" dirty="0" smtClean="0">
                <a:solidFill>
                  <a:srgbClr val="FF0000"/>
                </a:solidFill>
              </a:rPr>
              <a:t>Now there are 8 total strands of chromatin.</a:t>
            </a:r>
            <a:endParaRPr lang="en-US" b="1" dirty="0">
              <a:solidFill>
                <a:srgbClr val="FF0000"/>
              </a:solidFill>
            </a:endParaRPr>
          </a:p>
        </p:txBody>
      </p:sp>
    </p:spTree>
    <p:extLst>
      <p:ext uri="{BB962C8B-B14F-4D97-AF65-F5344CB8AC3E}">
        <p14:creationId xmlns:p14="http://schemas.microsoft.com/office/powerpoint/2010/main" val="38758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Top)">
                                      <p:cBhvr>
                                        <p:cTn id="7" dur="1500"/>
                                        <p:tgtEl>
                                          <p:spTgt spid="14"/>
                                        </p:tgtEl>
                                      </p:cBhvr>
                                    </p:animEffect>
                                  </p:childTnLst>
                                </p:cTn>
                              </p:par>
                              <p:par>
                                <p:cTn id="8" presetID="1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Top)">
                                      <p:cBhvr>
                                        <p:cTn id="10" dur="1500"/>
                                        <p:tgtEl>
                                          <p:spTgt spid="17"/>
                                        </p:tgtEl>
                                      </p:cBhvr>
                                    </p:animEffect>
                                  </p:childTnLst>
                                </p:cTn>
                              </p:par>
                              <p:par>
                                <p:cTn id="11" presetID="1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Top)">
                                      <p:cBhvr>
                                        <p:cTn id="13" dur="1500"/>
                                        <p:tgtEl>
                                          <p:spTgt spid="11"/>
                                        </p:tgtEl>
                                      </p:cBhvr>
                                    </p:animEffect>
                                  </p:childTnLst>
                                </p:cTn>
                              </p:par>
                              <p:par>
                                <p:cTn id="14" presetID="1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Top)">
                                      <p:cBhvr>
                                        <p:cTn id="16" dur="1500"/>
                                        <p:tgtEl>
                                          <p:spTgt spid="1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marks the start of mitosis.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1752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009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marks the start of mitosis.</a:t>
            </a:r>
          </a:p>
          <a:p>
            <a:pPr>
              <a:buNone/>
            </a:pPr>
            <a:r>
              <a:rPr lang="en-US" sz="2200" dirty="0" smtClean="0"/>
              <a:t>During mitosis, cells will stop performing their normal functions and will focus on division. Stomach cells stop secreting digestive enzymes as they go through the mitosis.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3429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929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9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6000" b="1" dirty="0" smtClean="0"/>
              <a:t>Meiosis Tutorial</a:t>
            </a:r>
            <a:endParaRPr lang="en-US" sz="6000" b="1" dirty="0"/>
          </a:p>
        </p:txBody>
      </p:sp>
      <p:sp>
        <p:nvSpPr>
          <p:cNvPr id="6" name="Action Button: Custom 5">
            <a:hlinkClick r:id="rId3" action="ppaction://hlinksldjump" highlightClick="1"/>
          </p:cNvPr>
          <p:cNvSpPr/>
          <p:nvPr/>
        </p:nvSpPr>
        <p:spPr>
          <a:xfrm>
            <a:off x="5692469" y="1580003"/>
            <a:ext cx="1618135"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Interphase</a:t>
            </a:r>
            <a:endParaRPr lang="en-US" dirty="0"/>
          </a:p>
        </p:txBody>
      </p:sp>
      <p:sp>
        <p:nvSpPr>
          <p:cNvPr id="7" name="Action Button: Custom 6">
            <a:hlinkClick r:id="rId4" action="ppaction://hlinksldjump" highlightClick="1"/>
          </p:cNvPr>
          <p:cNvSpPr/>
          <p:nvPr/>
        </p:nvSpPr>
        <p:spPr>
          <a:xfrm>
            <a:off x="7425235" y="1580003"/>
            <a:ext cx="1518677"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Prophase</a:t>
            </a:r>
            <a:endParaRPr lang="en-US" dirty="0"/>
          </a:p>
        </p:txBody>
      </p:sp>
      <p:sp>
        <p:nvSpPr>
          <p:cNvPr id="8" name="Action Button: Custom 7">
            <a:hlinkClick r:id="rId5" action="ppaction://hlinksldjump" highlightClick="1"/>
          </p:cNvPr>
          <p:cNvSpPr/>
          <p:nvPr/>
        </p:nvSpPr>
        <p:spPr>
          <a:xfrm>
            <a:off x="5692469" y="2065283"/>
            <a:ext cx="1617107"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Metaphase</a:t>
            </a:r>
            <a:endParaRPr lang="en-US" dirty="0"/>
          </a:p>
        </p:txBody>
      </p:sp>
      <p:sp>
        <p:nvSpPr>
          <p:cNvPr id="9" name="Action Button: Custom 8">
            <a:hlinkClick r:id="rId6" action="ppaction://hlinksldjump" highlightClick="1"/>
          </p:cNvPr>
          <p:cNvSpPr/>
          <p:nvPr/>
        </p:nvSpPr>
        <p:spPr>
          <a:xfrm>
            <a:off x="7439025" y="2065283"/>
            <a:ext cx="1496765"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Anaphase</a:t>
            </a:r>
            <a:endParaRPr lang="en-US" dirty="0"/>
          </a:p>
        </p:txBody>
      </p:sp>
      <p:sp>
        <p:nvSpPr>
          <p:cNvPr id="10" name="Action Button: Custom 9">
            <a:hlinkClick r:id="rId7" action="ppaction://hlinksldjump" highlightClick="1"/>
          </p:cNvPr>
          <p:cNvSpPr/>
          <p:nvPr/>
        </p:nvSpPr>
        <p:spPr>
          <a:xfrm>
            <a:off x="5692469" y="2515737"/>
            <a:ext cx="1617107"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Telophase</a:t>
            </a:r>
            <a:endParaRPr lang="en-US" dirty="0"/>
          </a:p>
        </p:txBody>
      </p:sp>
      <p:sp>
        <p:nvSpPr>
          <p:cNvPr id="11" name="Action Button: Custom 10">
            <a:hlinkClick r:id="rId8" action="ppaction://hlinksldjump" highlightClick="1"/>
          </p:cNvPr>
          <p:cNvSpPr/>
          <p:nvPr/>
        </p:nvSpPr>
        <p:spPr>
          <a:xfrm>
            <a:off x="7439024" y="2514600"/>
            <a:ext cx="1490827"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Mitosis Quiz</a:t>
            </a:r>
            <a:endParaRPr lang="en-US" dirty="0"/>
          </a:p>
        </p:txBody>
      </p:sp>
      <p:sp>
        <p:nvSpPr>
          <p:cNvPr id="12" name="TextBox 11"/>
          <p:cNvSpPr txBox="1"/>
          <p:nvPr/>
        </p:nvSpPr>
        <p:spPr>
          <a:xfrm>
            <a:off x="876300" y="5562600"/>
            <a:ext cx="4457700" cy="461665"/>
          </a:xfrm>
          <a:prstGeom prst="rect">
            <a:avLst/>
          </a:prstGeom>
          <a:noFill/>
        </p:spPr>
        <p:txBody>
          <a:bodyPr wrap="square" rtlCol="0">
            <a:spAutoFit/>
          </a:bodyPr>
          <a:lstStyle/>
          <a:p>
            <a:r>
              <a:rPr lang="en-US" sz="2400" b="1" dirty="0" smtClean="0"/>
              <a:t>Place your keyboard aside. </a:t>
            </a:r>
            <a:endParaRPr lang="en-US" sz="2400" b="1" dirty="0"/>
          </a:p>
        </p:txBody>
      </p:sp>
      <p:sp>
        <p:nvSpPr>
          <p:cNvPr id="13" name="TextBox 12"/>
          <p:cNvSpPr txBox="1"/>
          <p:nvPr/>
        </p:nvSpPr>
        <p:spPr>
          <a:xfrm>
            <a:off x="804041" y="5862935"/>
            <a:ext cx="4987159" cy="461665"/>
          </a:xfrm>
          <a:prstGeom prst="rect">
            <a:avLst/>
          </a:prstGeom>
          <a:noFill/>
        </p:spPr>
        <p:txBody>
          <a:bodyPr wrap="square" rtlCol="0">
            <a:spAutoFit/>
          </a:bodyPr>
          <a:lstStyle/>
          <a:p>
            <a:r>
              <a:rPr lang="en-US" sz="2400" b="1" dirty="0" smtClean="0"/>
              <a:t>Use your mouse to navigate.</a:t>
            </a:r>
            <a:endParaRPr lang="en-US" sz="2400" b="1" dirty="0"/>
          </a:p>
        </p:txBody>
      </p:sp>
      <p:pic>
        <p:nvPicPr>
          <p:cNvPr id="14" name="Picture 2" descr="http://www.terradaily.com/images/meiosis-b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22" y="1296535"/>
            <a:ext cx="5332578" cy="4266065"/>
          </a:xfrm>
          <a:prstGeom prst="rect">
            <a:avLst/>
          </a:prstGeom>
          <a:noFill/>
          <a:extLst>
            <a:ext uri="{909E8E84-426E-40DD-AFC4-6F175D3DCCD1}">
              <a14:hiddenFill xmlns:a14="http://schemas.microsoft.com/office/drawing/2010/main">
                <a:solidFill>
                  <a:srgbClr val="FFFFFF"/>
                </a:solidFill>
              </a14:hiddenFill>
            </a:ext>
          </a:extLst>
        </p:spPr>
      </p:pic>
      <p:sp>
        <p:nvSpPr>
          <p:cNvPr id="15" name="Action Button: Custom 14">
            <a:hlinkClick r:id="rId10" action="ppaction://hlinksldjump" highlightClick="1"/>
          </p:cNvPr>
          <p:cNvSpPr/>
          <p:nvPr/>
        </p:nvSpPr>
        <p:spPr>
          <a:xfrm>
            <a:off x="5692470" y="2971800"/>
            <a:ext cx="1607372"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smtClean="0"/>
              <a:t>Now for Meiosis</a:t>
            </a:r>
            <a:endParaRPr lang="en-US" sz="1650" dirty="0"/>
          </a:p>
        </p:txBody>
      </p:sp>
      <p:sp>
        <p:nvSpPr>
          <p:cNvPr id="16" name="Action Button: Custom 15">
            <a:hlinkClick r:id="rId11" action="ppaction://hlinksldjump" highlightClick="1"/>
          </p:cNvPr>
          <p:cNvSpPr/>
          <p:nvPr/>
        </p:nvSpPr>
        <p:spPr>
          <a:xfrm>
            <a:off x="7439025" y="2971800"/>
            <a:ext cx="1496765"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Germ cells</a:t>
            </a:r>
            <a:endParaRPr lang="en-US" dirty="0"/>
          </a:p>
        </p:txBody>
      </p:sp>
      <p:sp>
        <p:nvSpPr>
          <p:cNvPr id="17" name="Action Button: Custom 16">
            <a:hlinkClick r:id="rId12" action="ppaction://hlinksldjump" highlightClick="1"/>
          </p:cNvPr>
          <p:cNvSpPr/>
          <p:nvPr/>
        </p:nvSpPr>
        <p:spPr>
          <a:xfrm>
            <a:off x="5692470" y="3505200"/>
            <a:ext cx="1595498"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Interphase</a:t>
            </a:r>
            <a:endParaRPr lang="en-US" dirty="0"/>
          </a:p>
        </p:txBody>
      </p:sp>
      <p:sp>
        <p:nvSpPr>
          <p:cNvPr id="18" name="Action Button: Custom 17">
            <a:hlinkClick r:id="rId13" action="ppaction://hlinksldjump" highlightClick="1"/>
          </p:cNvPr>
          <p:cNvSpPr/>
          <p:nvPr/>
        </p:nvSpPr>
        <p:spPr>
          <a:xfrm>
            <a:off x="7439025" y="3505200"/>
            <a:ext cx="1490827"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Prophase 1</a:t>
            </a:r>
            <a:endParaRPr lang="en-US" dirty="0"/>
          </a:p>
        </p:txBody>
      </p:sp>
      <p:sp>
        <p:nvSpPr>
          <p:cNvPr id="19" name="Action Button: Custom 18">
            <a:hlinkClick r:id="rId14" action="ppaction://hlinksldjump" highlightClick="1"/>
          </p:cNvPr>
          <p:cNvSpPr/>
          <p:nvPr/>
        </p:nvSpPr>
        <p:spPr>
          <a:xfrm>
            <a:off x="5678018" y="4038600"/>
            <a:ext cx="160995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Tetrads</a:t>
            </a:r>
            <a:endParaRPr lang="en-US" dirty="0"/>
          </a:p>
        </p:txBody>
      </p:sp>
      <p:sp>
        <p:nvSpPr>
          <p:cNvPr id="20" name="Action Button: Custom 19">
            <a:hlinkClick r:id="rId15" action="ppaction://hlinksldjump" highlightClick="1"/>
          </p:cNvPr>
          <p:cNvSpPr/>
          <p:nvPr/>
        </p:nvSpPr>
        <p:spPr>
          <a:xfrm>
            <a:off x="7439025" y="4038600"/>
            <a:ext cx="1476375"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Crossing Over</a:t>
            </a:r>
            <a:endParaRPr lang="en-US" dirty="0"/>
          </a:p>
        </p:txBody>
      </p:sp>
      <p:sp>
        <p:nvSpPr>
          <p:cNvPr id="21" name="Action Button: Custom 20">
            <a:hlinkClick r:id="rId16" action="ppaction://hlinksldjump" highlightClick="1"/>
          </p:cNvPr>
          <p:cNvSpPr/>
          <p:nvPr/>
        </p:nvSpPr>
        <p:spPr>
          <a:xfrm>
            <a:off x="5678018" y="4572000"/>
            <a:ext cx="160995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Metaphase 1</a:t>
            </a:r>
            <a:endParaRPr lang="en-US" dirty="0"/>
          </a:p>
        </p:txBody>
      </p:sp>
      <p:sp>
        <p:nvSpPr>
          <p:cNvPr id="22" name="Action Button: Custom 21">
            <a:hlinkClick r:id="rId17" action="ppaction://hlinksldjump" highlightClick="1"/>
          </p:cNvPr>
          <p:cNvSpPr/>
          <p:nvPr/>
        </p:nvSpPr>
        <p:spPr>
          <a:xfrm>
            <a:off x="7439025" y="4572000"/>
            <a:ext cx="1476375"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Anaphase 1</a:t>
            </a:r>
            <a:endParaRPr lang="en-US" dirty="0"/>
          </a:p>
        </p:txBody>
      </p:sp>
      <p:sp>
        <p:nvSpPr>
          <p:cNvPr id="23" name="Action Button: Custom 22">
            <a:hlinkClick r:id="rId18" action="ppaction://hlinksldjump" highlightClick="1"/>
          </p:cNvPr>
          <p:cNvSpPr/>
          <p:nvPr/>
        </p:nvSpPr>
        <p:spPr>
          <a:xfrm>
            <a:off x="5669832" y="5105400"/>
            <a:ext cx="1618135"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Telophase 1</a:t>
            </a:r>
            <a:endParaRPr lang="en-US" dirty="0"/>
          </a:p>
        </p:txBody>
      </p:sp>
      <p:sp>
        <p:nvSpPr>
          <p:cNvPr id="24" name="Action Button: Custom 23">
            <a:hlinkClick r:id="rId19" action="ppaction://hlinksldjump" highlightClick="1"/>
          </p:cNvPr>
          <p:cNvSpPr/>
          <p:nvPr/>
        </p:nvSpPr>
        <p:spPr>
          <a:xfrm>
            <a:off x="7439025" y="5105400"/>
            <a:ext cx="146819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Prophase </a:t>
            </a:r>
            <a:r>
              <a:rPr lang="en-US" dirty="0"/>
              <a:t>2</a:t>
            </a:r>
          </a:p>
        </p:txBody>
      </p:sp>
      <p:sp>
        <p:nvSpPr>
          <p:cNvPr id="25" name="Action Button: Custom 24">
            <a:hlinkClick r:id="rId20" action="ppaction://hlinksldjump" highlightClick="1"/>
          </p:cNvPr>
          <p:cNvSpPr/>
          <p:nvPr/>
        </p:nvSpPr>
        <p:spPr>
          <a:xfrm>
            <a:off x="5678018" y="5638800"/>
            <a:ext cx="160995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Metaphase </a:t>
            </a:r>
            <a:r>
              <a:rPr lang="en-US" dirty="0"/>
              <a:t>2</a:t>
            </a:r>
          </a:p>
        </p:txBody>
      </p:sp>
      <p:sp>
        <p:nvSpPr>
          <p:cNvPr id="26" name="Action Button: Custom 25">
            <a:hlinkClick r:id="rId21" action="ppaction://hlinksldjump" highlightClick="1"/>
          </p:cNvPr>
          <p:cNvSpPr/>
          <p:nvPr/>
        </p:nvSpPr>
        <p:spPr>
          <a:xfrm>
            <a:off x="7439025" y="5638800"/>
            <a:ext cx="1476375"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Anaphase </a:t>
            </a:r>
            <a:r>
              <a:rPr lang="en-US" dirty="0"/>
              <a:t>2</a:t>
            </a:r>
          </a:p>
        </p:txBody>
      </p:sp>
      <p:sp>
        <p:nvSpPr>
          <p:cNvPr id="27" name="Action Button: Custom 26">
            <a:hlinkClick r:id="rId22" action="ppaction://hlinksldjump" highlightClick="1"/>
          </p:cNvPr>
          <p:cNvSpPr/>
          <p:nvPr/>
        </p:nvSpPr>
        <p:spPr>
          <a:xfrm>
            <a:off x="5669832" y="6172200"/>
            <a:ext cx="1618135"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Telophase 2</a:t>
            </a:r>
            <a:endParaRPr lang="en-US" dirty="0"/>
          </a:p>
        </p:txBody>
      </p:sp>
      <p:sp>
        <p:nvSpPr>
          <p:cNvPr id="28" name="Action Button: Custom 27">
            <a:hlinkClick r:id="rId23" action="ppaction://hlinksldjump" highlightClick="1"/>
          </p:cNvPr>
          <p:cNvSpPr/>
          <p:nvPr/>
        </p:nvSpPr>
        <p:spPr>
          <a:xfrm>
            <a:off x="7439025" y="6172200"/>
            <a:ext cx="146819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Meiosis Quiz</a:t>
            </a:r>
            <a:endParaRPr lang="en-US" dirty="0"/>
          </a:p>
        </p:txBody>
      </p:sp>
      <p:sp>
        <p:nvSpPr>
          <p:cNvPr id="5" name="Action Button: Custom 4">
            <a:hlinkClick r:id="" action="ppaction://hlinkshowjump?jump=nextslide" highlightClick="1"/>
          </p:cNvPr>
          <p:cNvSpPr/>
          <p:nvPr/>
        </p:nvSpPr>
        <p:spPr>
          <a:xfrm>
            <a:off x="5692468" y="990600"/>
            <a:ext cx="3251443" cy="457200"/>
          </a:xfrm>
          <a:prstGeom prst="actionButtonBlan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Get Started</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par>
                          <p:cTn id="10" fill="hold">
                            <p:stCondLst>
                              <p:cond delay="240"/>
                            </p:stCondLst>
                            <p:childTnLst>
                              <p:par>
                                <p:cTn id="11" presetID="35" presetClass="emph" presetSubtype="0" repeatCount="indefinite" fill="hold" grpId="1" nodeType="afterEffect">
                                  <p:stCondLst>
                                    <p:cond delay="0"/>
                                  </p:stCondLst>
                                  <p:iterate type="wd">
                                    <p:tmPct val="0"/>
                                  </p:iterate>
                                  <p:childTnLst>
                                    <p:anim calcmode="discrete" valueType="str">
                                      <p:cBhvr>
                                        <p:cTn id="12"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13" fill="hold">
                            <p:stCondLst>
                              <p:cond delay="1240"/>
                            </p:stCondLst>
                            <p:childTnLst>
                              <p:par>
                                <p:cTn id="14" presetID="27" presetClass="entr" presetSubtype="0" fill="hold" grpId="0" nodeType="afterEffect">
                                  <p:stCondLst>
                                    <p:cond delay="0"/>
                                  </p:stCondLst>
                                  <p:iterate type="wd">
                                    <p:tmPct val="50000"/>
                                  </p:iterate>
                                  <p:childTnLst>
                                    <p:set>
                                      <p:cBhvr>
                                        <p:cTn id="15" dur="1" fill="hold">
                                          <p:stCondLst>
                                            <p:cond delay="0"/>
                                          </p:stCondLst>
                                        </p:cTn>
                                        <p:tgtEl>
                                          <p:spTgt spid="13"/>
                                        </p:tgtEl>
                                        <p:attrNameLst>
                                          <p:attrName>style.visibility</p:attrName>
                                        </p:attrNameLst>
                                      </p:cBhvr>
                                      <p:to>
                                        <p:strVal val="visible"/>
                                      </p:to>
                                    </p:set>
                                    <p:anim calcmode="discrete" valueType="clr">
                                      <p:cBhvr override="childStyle">
                                        <p:cTn id="16"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
                                        </p:tgtEl>
                                        <p:attrNameLst>
                                          <p:attrName>fillcolor</p:attrName>
                                        </p:attrNameLst>
                                      </p:cBhvr>
                                      <p:tavLst>
                                        <p:tav tm="0">
                                          <p:val>
                                            <p:clrVal>
                                              <a:schemeClr val="accent2"/>
                                            </p:clrVal>
                                          </p:val>
                                        </p:tav>
                                        <p:tav tm="50000">
                                          <p:val>
                                            <p:clrVal>
                                              <a:schemeClr val="hlink"/>
                                            </p:clrVal>
                                          </p:val>
                                        </p:tav>
                                      </p:tavLst>
                                    </p:anim>
                                    <p:set>
                                      <p:cBhvr>
                                        <p:cTn id="18" dur="80"/>
                                        <p:tgtEl>
                                          <p:spTgt spid="13"/>
                                        </p:tgtEl>
                                        <p:attrNameLst>
                                          <p:attrName>fill.type</p:attrName>
                                        </p:attrNameLst>
                                      </p:cBhvr>
                                      <p:to>
                                        <p:strVal val="solid"/>
                                      </p:to>
                                    </p:set>
                                  </p:childTnLst>
                                </p:cTn>
                              </p:par>
                            </p:childTnLst>
                          </p:cTn>
                        </p:par>
                        <p:par>
                          <p:cTn id="19" fill="hold">
                            <p:stCondLst>
                              <p:cond delay="1520"/>
                            </p:stCondLst>
                            <p:childTnLst>
                              <p:par>
                                <p:cTn id="20" presetID="29"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2"/>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500"/>
                                        <p:tgtEl>
                                          <p:spTgt spid="5"/>
                                        </p:tgtEl>
                                      </p:cBhvr>
                                    </p:animEffect>
                                  </p:childTnLst>
                                </p:cTn>
                              </p:par>
                            </p:childTnLst>
                          </p:cTn>
                        </p:par>
                        <p:par>
                          <p:cTn id="25" fill="hold">
                            <p:stCondLst>
                              <p:cond delay="2020"/>
                            </p:stCondLst>
                            <p:childTnLst>
                              <p:par>
                                <p:cTn id="26" presetID="29"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 fill="hold"/>
                                        <p:tgtEl>
                                          <p:spTgt spid="6"/>
                                        </p:tgtEl>
                                        <p:attrNameLst>
                                          <p:attrName>ppt_x</p:attrName>
                                        </p:attrNameLst>
                                      </p:cBhvr>
                                      <p:tavLst>
                                        <p:tav tm="0">
                                          <p:val>
                                            <p:strVal val="#ppt_x-.2"/>
                                          </p:val>
                                        </p:tav>
                                        <p:tav tm="100000">
                                          <p:val>
                                            <p:strVal val="#ppt_x"/>
                                          </p:val>
                                        </p:tav>
                                      </p:tavLst>
                                    </p:anim>
                                    <p:anim calcmode="lin" valueType="num">
                                      <p:cBhvr>
                                        <p:cTn id="29" dur="1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
                                        <p:tgtEl>
                                          <p:spTgt spid="6"/>
                                        </p:tgtEl>
                                      </p:cBhvr>
                                    </p:animEffect>
                                  </p:childTnLst>
                                </p:cTn>
                              </p:par>
                            </p:childTnLst>
                          </p:cTn>
                        </p:par>
                        <p:par>
                          <p:cTn id="31" fill="hold">
                            <p:stCondLst>
                              <p:cond delay="2120"/>
                            </p:stCondLst>
                            <p:childTnLst>
                              <p:par>
                                <p:cTn id="32" presetID="29"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 fill="hold"/>
                                        <p:tgtEl>
                                          <p:spTgt spid="7"/>
                                        </p:tgtEl>
                                        <p:attrNameLst>
                                          <p:attrName>ppt_x</p:attrName>
                                        </p:attrNameLst>
                                      </p:cBhvr>
                                      <p:tavLst>
                                        <p:tav tm="0">
                                          <p:val>
                                            <p:strVal val="#ppt_x-.2"/>
                                          </p:val>
                                        </p:tav>
                                        <p:tav tm="100000">
                                          <p:val>
                                            <p:strVal val="#ppt_x"/>
                                          </p:val>
                                        </p:tav>
                                      </p:tavLst>
                                    </p:anim>
                                    <p:anim calcmode="lin" valueType="num">
                                      <p:cBhvr>
                                        <p:cTn id="35" dur="1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6" dur="100"/>
                                        <p:tgtEl>
                                          <p:spTgt spid="7"/>
                                        </p:tgtEl>
                                      </p:cBhvr>
                                    </p:animEffect>
                                  </p:childTnLst>
                                </p:cTn>
                              </p:par>
                            </p:childTnLst>
                          </p:cTn>
                        </p:par>
                        <p:par>
                          <p:cTn id="37" fill="hold">
                            <p:stCondLst>
                              <p:cond delay="2220"/>
                            </p:stCondLst>
                            <p:childTnLst>
                              <p:par>
                                <p:cTn id="38" presetID="29"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 fill="hold"/>
                                        <p:tgtEl>
                                          <p:spTgt spid="8"/>
                                        </p:tgtEl>
                                        <p:attrNameLst>
                                          <p:attrName>ppt_x</p:attrName>
                                        </p:attrNameLst>
                                      </p:cBhvr>
                                      <p:tavLst>
                                        <p:tav tm="0">
                                          <p:val>
                                            <p:strVal val="#ppt_x-.2"/>
                                          </p:val>
                                        </p:tav>
                                        <p:tav tm="100000">
                                          <p:val>
                                            <p:strVal val="#ppt_x"/>
                                          </p:val>
                                        </p:tav>
                                      </p:tavLst>
                                    </p:anim>
                                    <p:anim calcmode="lin" valueType="num">
                                      <p:cBhvr>
                                        <p:cTn id="41" dur="1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2" dur="100"/>
                                        <p:tgtEl>
                                          <p:spTgt spid="8"/>
                                        </p:tgtEl>
                                      </p:cBhvr>
                                    </p:animEffect>
                                  </p:childTnLst>
                                </p:cTn>
                              </p:par>
                            </p:childTnLst>
                          </p:cTn>
                        </p:par>
                        <p:par>
                          <p:cTn id="43" fill="hold">
                            <p:stCondLst>
                              <p:cond delay="2320"/>
                            </p:stCondLst>
                            <p:childTnLst>
                              <p:par>
                                <p:cTn id="44" presetID="29"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 fill="hold"/>
                                        <p:tgtEl>
                                          <p:spTgt spid="9"/>
                                        </p:tgtEl>
                                        <p:attrNameLst>
                                          <p:attrName>ppt_x</p:attrName>
                                        </p:attrNameLst>
                                      </p:cBhvr>
                                      <p:tavLst>
                                        <p:tav tm="0">
                                          <p:val>
                                            <p:strVal val="#ppt_x-.2"/>
                                          </p:val>
                                        </p:tav>
                                        <p:tav tm="100000">
                                          <p:val>
                                            <p:strVal val="#ppt_x"/>
                                          </p:val>
                                        </p:tav>
                                      </p:tavLst>
                                    </p:anim>
                                    <p:anim calcmode="lin" valueType="num">
                                      <p:cBhvr>
                                        <p:cTn id="47" dur="1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8" dur="100"/>
                                        <p:tgtEl>
                                          <p:spTgt spid="9"/>
                                        </p:tgtEl>
                                      </p:cBhvr>
                                    </p:animEffect>
                                  </p:childTnLst>
                                </p:cTn>
                              </p:par>
                            </p:childTnLst>
                          </p:cTn>
                        </p:par>
                        <p:par>
                          <p:cTn id="49" fill="hold">
                            <p:stCondLst>
                              <p:cond delay="2420"/>
                            </p:stCondLst>
                            <p:childTnLst>
                              <p:par>
                                <p:cTn id="50" presetID="29"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 fill="hold"/>
                                        <p:tgtEl>
                                          <p:spTgt spid="10"/>
                                        </p:tgtEl>
                                        <p:attrNameLst>
                                          <p:attrName>ppt_x</p:attrName>
                                        </p:attrNameLst>
                                      </p:cBhvr>
                                      <p:tavLst>
                                        <p:tav tm="0">
                                          <p:val>
                                            <p:strVal val="#ppt_x-.2"/>
                                          </p:val>
                                        </p:tav>
                                        <p:tav tm="100000">
                                          <p:val>
                                            <p:strVal val="#ppt_x"/>
                                          </p:val>
                                        </p:tav>
                                      </p:tavLst>
                                    </p:anim>
                                    <p:anim calcmode="lin" valueType="num">
                                      <p:cBhvr>
                                        <p:cTn id="53" dur="1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
                                        <p:tgtEl>
                                          <p:spTgt spid="10"/>
                                        </p:tgtEl>
                                      </p:cBhvr>
                                    </p:animEffect>
                                  </p:childTnLst>
                                </p:cTn>
                              </p:par>
                            </p:childTnLst>
                          </p:cTn>
                        </p:par>
                        <p:par>
                          <p:cTn id="55" fill="hold">
                            <p:stCondLst>
                              <p:cond delay="2520"/>
                            </p:stCondLst>
                            <p:childTnLst>
                              <p:par>
                                <p:cTn id="56" presetID="29"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 fill="hold"/>
                                        <p:tgtEl>
                                          <p:spTgt spid="11"/>
                                        </p:tgtEl>
                                        <p:attrNameLst>
                                          <p:attrName>ppt_x</p:attrName>
                                        </p:attrNameLst>
                                      </p:cBhvr>
                                      <p:tavLst>
                                        <p:tav tm="0">
                                          <p:val>
                                            <p:strVal val="#ppt_x-.2"/>
                                          </p:val>
                                        </p:tav>
                                        <p:tav tm="100000">
                                          <p:val>
                                            <p:strVal val="#ppt_x"/>
                                          </p:val>
                                        </p:tav>
                                      </p:tavLst>
                                    </p:anim>
                                    <p:anim calcmode="lin" valueType="num">
                                      <p:cBhvr>
                                        <p:cTn id="59" dur="1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0" dur="100"/>
                                        <p:tgtEl>
                                          <p:spTgt spid="11"/>
                                        </p:tgtEl>
                                      </p:cBhvr>
                                    </p:animEffect>
                                  </p:childTnLst>
                                </p:cTn>
                              </p:par>
                            </p:childTnLst>
                          </p:cTn>
                        </p:par>
                        <p:par>
                          <p:cTn id="61" fill="hold">
                            <p:stCondLst>
                              <p:cond delay="2620"/>
                            </p:stCondLst>
                            <p:childTnLst>
                              <p:par>
                                <p:cTn id="62" presetID="29"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 fill="hold"/>
                                        <p:tgtEl>
                                          <p:spTgt spid="15"/>
                                        </p:tgtEl>
                                        <p:attrNameLst>
                                          <p:attrName>ppt_x</p:attrName>
                                        </p:attrNameLst>
                                      </p:cBhvr>
                                      <p:tavLst>
                                        <p:tav tm="0">
                                          <p:val>
                                            <p:strVal val="#ppt_x-.2"/>
                                          </p:val>
                                        </p:tav>
                                        <p:tav tm="100000">
                                          <p:val>
                                            <p:strVal val="#ppt_x"/>
                                          </p:val>
                                        </p:tav>
                                      </p:tavLst>
                                    </p:anim>
                                    <p:anim calcmode="lin" valueType="num">
                                      <p:cBhvr>
                                        <p:cTn id="65" dur="1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6" dur="100"/>
                                        <p:tgtEl>
                                          <p:spTgt spid="15"/>
                                        </p:tgtEl>
                                      </p:cBhvr>
                                    </p:animEffect>
                                  </p:childTnLst>
                                </p:cTn>
                              </p:par>
                            </p:childTnLst>
                          </p:cTn>
                        </p:par>
                        <p:par>
                          <p:cTn id="67" fill="hold">
                            <p:stCondLst>
                              <p:cond delay="2720"/>
                            </p:stCondLst>
                            <p:childTnLst>
                              <p:par>
                                <p:cTn id="68" presetID="29"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 fill="hold"/>
                                        <p:tgtEl>
                                          <p:spTgt spid="16"/>
                                        </p:tgtEl>
                                        <p:attrNameLst>
                                          <p:attrName>ppt_x</p:attrName>
                                        </p:attrNameLst>
                                      </p:cBhvr>
                                      <p:tavLst>
                                        <p:tav tm="0">
                                          <p:val>
                                            <p:strVal val="#ppt_x-.2"/>
                                          </p:val>
                                        </p:tav>
                                        <p:tav tm="100000">
                                          <p:val>
                                            <p:strVal val="#ppt_x"/>
                                          </p:val>
                                        </p:tav>
                                      </p:tavLst>
                                    </p:anim>
                                    <p:anim calcmode="lin" valueType="num">
                                      <p:cBhvr>
                                        <p:cTn id="71" dur="1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2" dur="100"/>
                                        <p:tgtEl>
                                          <p:spTgt spid="16"/>
                                        </p:tgtEl>
                                      </p:cBhvr>
                                    </p:animEffect>
                                  </p:childTnLst>
                                </p:cTn>
                              </p:par>
                            </p:childTnLst>
                          </p:cTn>
                        </p:par>
                        <p:par>
                          <p:cTn id="73" fill="hold">
                            <p:stCondLst>
                              <p:cond delay="2820"/>
                            </p:stCondLst>
                            <p:childTnLst>
                              <p:par>
                                <p:cTn id="74" presetID="29"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 fill="hold"/>
                                        <p:tgtEl>
                                          <p:spTgt spid="17"/>
                                        </p:tgtEl>
                                        <p:attrNameLst>
                                          <p:attrName>ppt_x</p:attrName>
                                        </p:attrNameLst>
                                      </p:cBhvr>
                                      <p:tavLst>
                                        <p:tav tm="0">
                                          <p:val>
                                            <p:strVal val="#ppt_x-.2"/>
                                          </p:val>
                                        </p:tav>
                                        <p:tav tm="100000">
                                          <p:val>
                                            <p:strVal val="#ppt_x"/>
                                          </p:val>
                                        </p:tav>
                                      </p:tavLst>
                                    </p:anim>
                                    <p:anim calcmode="lin" valueType="num">
                                      <p:cBhvr>
                                        <p:cTn id="77" dur="1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8" dur="100"/>
                                        <p:tgtEl>
                                          <p:spTgt spid="17"/>
                                        </p:tgtEl>
                                      </p:cBhvr>
                                    </p:animEffect>
                                  </p:childTnLst>
                                </p:cTn>
                              </p:par>
                            </p:childTnLst>
                          </p:cTn>
                        </p:par>
                        <p:par>
                          <p:cTn id="79" fill="hold">
                            <p:stCondLst>
                              <p:cond delay="2920"/>
                            </p:stCondLst>
                            <p:childTnLst>
                              <p:par>
                                <p:cTn id="80" presetID="29"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 fill="hold"/>
                                        <p:tgtEl>
                                          <p:spTgt spid="18"/>
                                        </p:tgtEl>
                                        <p:attrNameLst>
                                          <p:attrName>ppt_x</p:attrName>
                                        </p:attrNameLst>
                                      </p:cBhvr>
                                      <p:tavLst>
                                        <p:tav tm="0">
                                          <p:val>
                                            <p:strVal val="#ppt_x-.2"/>
                                          </p:val>
                                        </p:tav>
                                        <p:tav tm="100000">
                                          <p:val>
                                            <p:strVal val="#ppt_x"/>
                                          </p:val>
                                        </p:tav>
                                      </p:tavLst>
                                    </p:anim>
                                    <p:anim calcmode="lin" valueType="num">
                                      <p:cBhvr>
                                        <p:cTn id="83" dur="1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4" dur="100"/>
                                        <p:tgtEl>
                                          <p:spTgt spid="18"/>
                                        </p:tgtEl>
                                      </p:cBhvr>
                                    </p:animEffect>
                                  </p:childTnLst>
                                </p:cTn>
                              </p:par>
                            </p:childTnLst>
                          </p:cTn>
                        </p:par>
                        <p:par>
                          <p:cTn id="85" fill="hold">
                            <p:stCondLst>
                              <p:cond delay="3020"/>
                            </p:stCondLst>
                            <p:childTnLst>
                              <p:par>
                                <p:cTn id="86" presetID="29"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 fill="hold"/>
                                        <p:tgtEl>
                                          <p:spTgt spid="19"/>
                                        </p:tgtEl>
                                        <p:attrNameLst>
                                          <p:attrName>ppt_x</p:attrName>
                                        </p:attrNameLst>
                                      </p:cBhvr>
                                      <p:tavLst>
                                        <p:tav tm="0">
                                          <p:val>
                                            <p:strVal val="#ppt_x-.2"/>
                                          </p:val>
                                        </p:tav>
                                        <p:tav tm="100000">
                                          <p:val>
                                            <p:strVal val="#ppt_x"/>
                                          </p:val>
                                        </p:tav>
                                      </p:tavLst>
                                    </p:anim>
                                    <p:anim calcmode="lin" valueType="num">
                                      <p:cBhvr>
                                        <p:cTn id="89" dur="1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0" dur="100"/>
                                        <p:tgtEl>
                                          <p:spTgt spid="19"/>
                                        </p:tgtEl>
                                      </p:cBhvr>
                                    </p:animEffect>
                                  </p:childTnLst>
                                </p:cTn>
                              </p:par>
                            </p:childTnLst>
                          </p:cTn>
                        </p:par>
                        <p:par>
                          <p:cTn id="91" fill="hold">
                            <p:stCondLst>
                              <p:cond delay="3120"/>
                            </p:stCondLst>
                            <p:childTnLst>
                              <p:par>
                                <p:cTn id="92" presetID="29"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100" fill="hold"/>
                                        <p:tgtEl>
                                          <p:spTgt spid="20"/>
                                        </p:tgtEl>
                                        <p:attrNameLst>
                                          <p:attrName>ppt_x</p:attrName>
                                        </p:attrNameLst>
                                      </p:cBhvr>
                                      <p:tavLst>
                                        <p:tav tm="0">
                                          <p:val>
                                            <p:strVal val="#ppt_x-.2"/>
                                          </p:val>
                                        </p:tav>
                                        <p:tav tm="100000">
                                          <p:val>
                                            <p:strVal val="#ppt_x"/>
                                          </p:val>
                                        </p:tav>
                                      </p:tavLst>
                                    </p:anim>
                                    <p:anim calcmode="lin" valueType="num">
                                      <p:cBhvr>
                                        <p:cTn id="95" dur="1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6" dur="100"/>
                                        <p:tgtEl>
                                          <p:spTgt spid="20"/>
                                        </p:tgtEl>
                                      </p:cBhvr>
                                    </p:animEffect>
                                  </p:childTnLst>
                                </p:cTn>
                              </p:par>
                            </p:childTnLst>
                          </p:cTn>
                        </p:par>
                        <p:par>
                          <p:cTn id="97" fill="hold">
                            <p:stCondLst>
                              <p:cond delay="3220"/>
                            </p:stCondLst>
                            <p:childTnLst>
                              <p:par>
                                <p:cTn id="98" presetID="29" presetClass="entr" presetSubtype="0"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100" fill="hold"/>
                                        <p:tgtEl>
                                          <p:spTgt spid="21"/>
                                        </p:tgtEl>
                                        <p:attrNameLst>
                                          <p:attrName>ppt_x</p:attrName>
                                        </p:attrNameLst>
                                      </p:cBhvr>
                                      <p:tavLst>
                                        <p:tav tm="0">
                                          <p:val>
                                            <p:strVal val="#ppt_x-.2"/>
                                          </p:val>
                                        </p:tav>
                                        <p:tav tm="100000">
                                          <p:val>
                                            <p:strVal val="#ppt_x"/>
                                          </p:val>
                                        </p:tav>
                                      </p:tavLst>
                                    </p:anim>
                                    <p:anim calcmode="lin" valueType="num">
                                      <p:cBhvr>
                                        <p:cTn id="101" dur="1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02" dur="100"/>
                                        <p:tgtEl>
                                          <p:spTgt spid="21"/>
                                        </p:tgtEl>
                                      </p:cBhvr>
                                    </p:animEffect>
                                  </p:childTnLst>
                                </p:cTn>
                              </p:par>
                            </p:childTnLst>
                          </p:cTn>
                        </p:par>
                        <p:par>
                          <p:cTn id="103" fill="hold">
                            <p:stCondLst>
                              <p:cond delay="3320"/>
                            </p:stCondLst>
                            <p:childTnLst>
                              <p:par>
                                <p:cTn id="104" presetID="29"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00" fill="hold"/>
                                        <p:tgtEl>
                                          <p:spTgt spid="22"/>
                                        </p:tgtEl>
                                        <p:attrNameLst>
                                          <p:attrName>ppt_x</p:attrName>
                                        </p:attrNameLst>
                                      </p:cBhvr>
                                      <p:tavLst>
                                        <p:tav tm="0">
                                          <p:val>
                                            <p:strVal val="#ppt_x-.2"/>
                                          </p:val>
                                        </p:tav>
                                        <p:tav tm="100000">
                                          <p:val>
                                            <p:strVal val="#ppt_x"/>
                                          </p:val>
                                        </p:tav>
                                      </p:tavLst>
                                    </p:anim>
                                    <p:anim calcmode="lin" valueType="num">
                                      <p:cBhvr>
                                        <p:cTn id="107" dur="1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8" dur="100"/>
                                        <p:tgtEl>
                                          <p:spTgt spid="22"/>
                                        </p:tgtEl>
                                      </p:cBhvr>
                                    </p:animEffect>
                                  </p:childTnLst>
                                </p:cTn>
                              </p:par>
                            </p:childTnLst>
                          </p:cTn>
                        </p:par>
                        <p:par>
                          <p:cTn id="109" fill="hold">
                            <p:stCondLst>
                              <p:cond delay="3420"/>
                            </p:stCondLst>
                            <p:childTnLst>
                              <p:par>
                                <p:cTn id="110" presetID="29" presetClass="entr" presetSubtype="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100" fill="hold"/>
                                        <p:tgtEl>
                                          <p:spTgt spid="23"/>
                                        </p:tgtEl>
                                        <p:attrNameLst>
                                          <p:attrName>ppt_x</p:attrName>
                                        </p:attrNameLst>
                                      </p:cBhvr>
                                      <p:tavLst>
                                        <p:tav tm="0">
                                          <p:val>
                                            <p:strVal val="#ppt_x-.2"/>
                                          </p:val>
                                        </p:tav>
                                        <p:tav tm="100000">
                                          <p:val>
                                            <p:strVal val="#ppt_x"/>
                                          </p:val>
                                        </p:tav>
                                      </p:tavLst>
                                    </p:anim>
                                    <p:anim calcmode="lin" valueType="num">
                                      <p:cBhvr>
                                        <p:cTn id="113" dur="1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14" dur="100"/>
                                        <p:tgtEl>
                                          <p:spTgt spid="23"/>
                                        </p:tgtEl>
                                      </p:cBhvr>
                                    </p:animEffect>
                                  </p:childTnLst>
                                </p:cTn>
                              </p:par>
                            </p:childTnLst>
                          </p:cTn>
                        </p:par>
                        <p:par>
                          <p:cTn id="115" fill="hold">
                            <p:stCondLst>
                              <p:cond delay="3520"/>
                            </p:stCondLst>
                            <p:childTnLst>
                              <p:par>
                                <p:cTn id="116" presetID="29" presetClass="entr" presetSubtype="0"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100" fill="hold"/>
                                        <p:tgtEl>
                                          <p:spTgt spid="24"/>
                                        </p:tgtEl>
                                        <p:attrNameLst>
                                          <p:attrName>ppt_x</p:attrName>
                                        </p:attrNameLst>
                                      </p:cBhvr>
                                      <p:tavLst>
                                        <p:tav tm="0">
                                          <p:val>
                                            <p:strVal val="#ppt_x-.2"/>
                                          </p:val>
                                        </p:tav>
                                        <p:tav tm="100000">
                                          <p:val>
                                            <p:strVal val="#ppt_x"/>
                                          </p:val>
                                        </p:tav>
                                      </p:tavLst>
                                    </p:anim>
                                    <p:anim calcmode="lin" valueType="num">
                                      <p:cBhvr>
                                        <p:cTn id="119" dur="1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20" dur="100"/>
                                        <p:tgtEl>
                                          <p:spTgt spid="24"/>
                                        </p:tgtEl>
                                      </p:cBhvr>
                                    </p:animEffect>
                                  </p:childTnLst>
                                </p:cTn>
                              </p:par>
                            </p:childTnLst>
                          </p:cTn>
                        </p:par>
                        <p:par>
                          <p:cTn id="121" fill="hold">
                            <p:stCondLst>
                              <p:cond delay="3620"/>
                            </p:stCondLst>
                            <p:childTnLst>
                              <p:par>
                                <p:cTn id="122" presetID="29" presetClass="entr" presetSubtype="0" fill="hold" grpId="0" nodeType="after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100" fill="hold"/>
                                        <p:tgtEl>
                                          <p:spTgt spid="25"/>
                                        </p:tgtEl>
                                        <p:attrNameLst>
                                          <p:attrName>ppt_x</p:attrName>
                                        </p:attrNameLst>
                                      </p:cBhvr>
                                      <p:tavLst>
                                        <p:tav tm="0">
                                          <p:val>
                                            <p:strVal val="#ppt_x-.2"/>
                                          </p:val>
                                        </p:tav>
                                        <p:tav tm="100000">
                                          <p:val>
                                            <p:strVal val="#ppt_x"/>
                                          </p:val>
                                        </p:tav>
                                      </p:tavLst>
                                    </p:anim>
                                    <p:anim calcmode="lin" valueType="num">
                                      <p:cBhvr>
                                        <p:cTn id="125" dur="1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26" dur="100"/>
                                        <p:tgtEl>
                                          <p:spTgt spid="25"/>
                                        </p:tgtEl>
                                      </p:cBhvr>
                                    </p:animEffect>
                                  </p:childTnLst>
                                </p:cTn>
                              </p:par>
                            </p:childTnLst>
                          </p:cTn>
                        </p:par>
                        <p:par>
                          <p:cTn id="127" fill="hold">
                            <p:stCondLst>
                              <p:cond delay="3720"/>
                            </p:stCondLst>
                            <p:childTnLst>
                              <p:par>
                                <p:cTn id="128" presetID="29" presetClass="entr" presetSubtype="0"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100" fill="hold"/>
                                        <p:tgtEl>
                                          <p:spTgt spid="26"/>
                                        </p:tgtEl>
                                        <p:attrNameLst>
                                          <p:attrName>ppt_x</p:attrName>
                                        </p:attrNameLst>
                                      </p:cBhvr>
                                      <p:tavLst>
                                        <p:tav tm="0">
                                          <p:val>
                                            <p:strVal val="#ppt_x-.2"/>
                                          </p:val>
                                        </p:tav>
                                        <p:tav tm="100000">
                                          <p:val>
                                            <p:strVal val="#ppt_x"/>
                                          </p:val>
                                        </p:tav>
                                      </p:tavLst>
                                    </p:anim>
                                    <p:anim calcmode="lin" valueType="num">
                                      <p:cBhvr>
                                        <p:cTn id="131" dur="1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2" dur="100"/>
                                        <p:tgtEl>
                                          <p:spTgt spid="26"/>
                                        </p:tgtEl>
                                      </p:cBhvr>
                                    </p:animEffect>
                                  </p:childTnLst>
                                </p:cTn>
                              </p:par>
                            </p:childTnLst>
                          </p:cTn>
                        </p:par>
                        <p:par>
                          <p:cTn id="133" fill="hold">
                            <p:stCondLst>
                              <p:cond delay="3820"/>
                            </p:stCondLst>
                            <p:childTnLst>
                              <p:par>
                                <p:cTn id="134" presetID="29" presetClass="entr" presetSubtype="0" fill="hold" grpId="0" nodeType="after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 fill="hold"/>
                                        <p:tgtEl>
                                          <p:spTgt spid="27"/>
                                        </p:tgtEl>
                                        <p:attrNameLst>
                                          <p:attrName>ppt_x</p:attrName>
                                        </p:attrNameLst>
                                      </p:cBhvr>
                                      <p:tavLst>
                                        <p:tav tm="0">
                                          <p:val>
                                            <p:strVal val="#ppt_x-.2"/>
                                          </p:val>
                                        </p:tav>
                                        <p:tav tm="100000">
                                          <p:val>
                                            <p:strVal val="#ppt_x"/>
                                          </p:val>
                                        </p:tav>
                                      </p:tavLst>
                                    </p:anim>
                                    <p:anim calcmode="lin" valueType="num">
                                      <p:cBhvr>
                                        <p:cTn id="137" dur="1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38" dur="100"/>
                                        <p:tgtEl>
                                          <p:spTgt spid="27"/>
                                        </p:tgtEl>
                                      </p:cBhvr>
                                    </p:animEffect>
                                  </p:childTnLst>
                                </p:cTn>
                              </p:par>
                            </p:childTnLst>
                          </p:cTn>
                        </p:par>
                        <p:par>
                          <p:cTn id="139" fill="hold">
                            <p:stCondLst>
                              <p:cond delay="3920"/>
                            </p:stCondLst>
                            <p:childTnLst>
                              <p:par>
                                <p:cTn id="140" presetID="29" presetClass="entr" presetSubtype="0" fill="hold" grpId="0" nodeType="after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 fill="hold"/>
                                        <p:tgtEl>
                                          <p:spTgt spid="28"/>
                                        </p:tgtEl>
                                        <p:attrNameLst>
                                          <p:attrName>ppt_x</p:attrName>
                                        </p:attrNameLst>
                                      </p:cBhvr>
                                      <p:tavLst>
                                        <p:tav tm="0">
                                          <p:val>
                                            <p:strVal val="#ppt_x-.2"/>
                                          </p:val>
                                        </p:tav>
                                        <p:tav tm="100000">
                                          <p:val>
                                            <p:strVal val="#ppt_x"/>
                                          </p:val>
                                        </p:tav>
                                      </p:tavLst>
                                    </p:anim>
                                    <p:anim calcmode="lin" valueType="num">
                                      <p:cBhvr>
                                        <p:cTn id="143" dur="1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44" dur="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2" grpId="1"/>
      <p:bldP spid="13"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marks the start of mitosis.</a:t>
            </a:r>
          </a:p>
          <a:p>
            <a:pPr>
              <a:buNone/>
            </a:pPr>
            <a:r>
              <a:rPr lang="en-US" sz="2200" dirty="0" smtClean="0"/>
              <a:t>During mitosis, cells will stop performing their normal functions and will focus on division. Stomach cells stop secreting digestive enzymes as they go through the mitosis.</a:t>
            </a:r>
          </a:p>
          <a:p>
            <a:pPr>
              <a:buNone/>
            </a:pPr>
            <a:r>
              <a:rPr lang="en-US" sz="2200" dirty="0" smtClean="0"/>
              <a:t>The reason the cell stops performing its function is because the cell will package it’s DNA for transport. The loose chromatin that exists at the start of prophase, will condense into easily moveable, compact structures called chromosomes.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5867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929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25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marks the start of mitosis.</a:t>
            </a:r>
          </a:p>
          <a:p>
            <a:pPr>
              <a:buNone/>
            </a:pPr>
            <a:r>
              <a:rPr lang="en-US" sz="2200" dirty="0" smtClean="0"/>
              <a:t>During mitosis, cells will stop performing their normal functions and will focus on division. Stomach cells stop secreting digestive enzymes as they go through the mitosis.</a:t>
            </a:r>
          </a:p>
          <a:p>
            <a:pPr>
              <a:buNone/>
            </a:pPr>
            <a:r>
              <a:rPr lang="en-US" sz="2200" dirty="0" smtClean="0"/>
              <a:t>The reason the cell stops performing its function is because the cell will package it’s DNA for transport. The loose chromatin that exists at the start of prophase, will condense into easily moveable, compact structures called chromosomes.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38475"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5373469"/>
            <a:ext cx="3810000" cy="646331"/>
          </a:xfrm>
          <a:prstGeom prst="rect">
            <a:avLst/>
          </a:prstGeom>
          <a:noFill/>
        </p:spPr>
        <p:txBody>
          <a:bodyPr wrap="square" rtlCol="0">
            <a:spAutoFit/>
          </a:bodyPr>
          <a:lstStyle/>
          <a:p>
            <a:r>
              <a:rPr lang="en-US" b="1" dirty="0" smtClean="0">
                <a:solidFill>
                  <a:srgbClr val="FF0000"/>
                </a:solidFill>
              </a:rPr>
              <a:t>The 8 strands of chromatin condense into 4 chromosomes.</a:t>
            </a:r>
            <a:endParaRPr lang="en-US" b="1" dirty="0">
              <a:solidFill>
                <a:srgbClr val="FF0000"/>
              </a:solidFill>
            </a:endParaRPr>
          </a:p>
        </p:txBody>
      </p:sp>
      <p:sp>
        <p:nvSpPr>
          <p:cNvPr id="8" name="Rounded Rectangle 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Multiply 19"/>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Multiply 20"/>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Multiply 21"/>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Multiply 22"/>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929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0" fill="hold"/>
                                        <p:tgtEl>
                                          <p:spTgt spid="20"/>
                                        </p:tgtEl>
                                        <p:attrNameLst>
                                          <p:attrName>ppt_w</p:attrName>
                                        </p:attrNameLst>
                                      </p:cBhvr>
                                      <p:tavLst>
                                        <p:tav tm="0">
                                          <p:val>
                                            <p:strVal val="#ppt_w*0.70"/>
                                          </p:val>
                                        </p:tav>
                                        <p:tav tm="100000">
                                          <p:val>
                                            <p:strVal val="#ppt_w"/>
                                          </p:val>
                                        </p:tav>
                                      </p:tavLst>
                                    </p:anim>
                                    <p:anim calcmode="lin" valueType="num">
                                      <p:cBhvr>
                                        <p:cTn id="12" dur="5000" fill="hold"/>
                                        <p:tgtEl>
                                          <p:spTgt spid="20"/>
                                        </p:tgtEl>
                                        <p:attrNameLst>
                                          <p:attrName>ppt_h</p:attrName>
                                        </p:attrNameLst>
                                      </p:cBhvr>
                                      <p:tavLst>
                                        <p:tav tm="0">
                                          <p:val>
                                            <p:strVal val="#ppt_h"/>
                                          </p:val>
                                        </p:tav>
                                        <p:tav tm="100000">
                                          <p:val>
                                            <p:strVal val="#ppt_h"/>
                                          </p:val>
                                        </p:tav>
                                      </p:tavLst>
                                    </p:anim>
                                    <p:animEffect transition="in" filter="fade">
                                      <p:cBhvr>
                                        <p:cTn id="13" dur="5000"/>
                                        <p:tgtEl>
                                          <p:spTgt spid="20"/>
                                        </p:tgtEl>
                                      </p:cBhvr>
                                    </p:animEffect>
                                  </p:childTnLst>
                                </p:cTn>
                              </p:par>
                              <p:par>
                                <p:cTn id="14" presetID="55" presetClass="entr" presetSubtype="0" fill="hold" nodeType="withEffect">
                                  <p:stCondLst>
                                    <p:cond delay="1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0" fill="hold"/>
                                        <p:tgtEl>
                                          <p:spTgt spid="21"/>
                                        </p:tgtEl>
                                        <p:attrNameLst>
                                          <p:attrName>ppt_w</p:attrName>
                                        </p:attrNameLst>
                                      </p:cBhvr>
                                      <p:tavLst>
                                        <p:tav tm="0">
                                          <p:val>
                                            <p:strVal val="#ppt_w*0.70"/>
                                          </p:val>
                                        </p:tav>
                                        <p:tav tm="100000">
                                          <p:val>
                                            <p:strVal val="#ppt_w"/>
                                          </p:val>
                                        </p:tav>
                                      </p:tavLst>
                                    </p:anim>
                                    <p:anim calcmode="lin" valueType="num">
                                      <p:cBhvr>
                                        <p:cTn id="17" dur="5000" fill="hold"/>
                                        <p:tgtEl>
                                          <p:spTgt spid="21"/>
                                        </p:tgtEl>
                                        <p:attrNameLst>
                                          <p:attrName>ppt_h</p:attrName>
                                        </p:attrNameLst>
                                      </p:cBhvr>
                                      <p:tavLst>
                                        <p:tav tm="0">
                                          <p:val>
                                            <p:strVal val="#ppt_h"/>
                                          </p:val>
                                        </p:tav>
                                        <p:tav tm="100000">
                                          <p:val>
                                            <p:strVal val="#ppt_h"/>
                                          </p:val>
                                        </p:tav>
                                      </p:tavLst>
                                    </p:anim>
                                    <p:animEffect transition="in" filter="fade">
                                      <p:cBhvr>
                                        <p:cTn id="18" dur="5000"/>
                                        <p:tgtEl>
                                          <p:spTgt spid="21"/>
                                        </p:tgtEl>
                                      </p:cBhvr>
                                    </p:animEffect>
                                  </p:childTnLst>
                                </p:cTn>
                              </p:par>
                              <p:par>
                                <p:cTn id="19" presetID="55" presetClass="entr" presetSubtype="0" fill="hold" nodeType="withEffect">
                                  <p:stCondLst>
                                    <p:cond delay="15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0" fill="hold"/>
                                        <p:tgtEl>
                                          <p:spTgt spid="22"/>
                                        </p:tgtEl>
                                        <p:attrNameLst>
                                          <p:attrName>ppt_w</p:attrName>
                                        </p:attrNameLst>
                                      </p:cBhvr>
                                      <p:tavLst>
                                        <p:tav tm="0">
                                          <p:val>
                                            <p:strVal val="#ppt_w*0.70"/>
                                          </p:val>
                                        </p:tav>
                                        <p:tav tm="100000">
                                          <p:val>
                                            <p:strVal val="#ppt_w"/>
                                          </p:val>
                                        </p:tav>
                                      </p:tavLst>
                                    </p:anim>
                                    <p:anim calcmode="lin" valueType="num">
                                      <p:cBhvr>
                                        <p:cTn id="22" dur="5000" fill="hold"/>
                                        <p:tgtEl>
                                          <p:spTgt spid="22"/>
                                        </p:tgtEl>
                                        <p:attrNameLst>
                                          <p:attrName>ppt_h</p:attrName>
                                        </p:attrNameLst>
                                      </p:cBhvr>
                                      <p:tavLst>
                                        <p:tav tm="0">
                                          <p:val>
                                            <p:strVal val="#ppt_h"/>
                                          </p:val>
                                        </p:tav>
                                        <p:tav tm="100000">
                                          <p:val>
                                            <p:strVal val="#ppt_h"/>
                                          </p:val>
                                        </p:tav>
                                      </p:tavLst>
                                    </p:anim>
                                    <p:animEffect transition="in" filter="fade">
                                      <p:cBhvr>
                                        <p:cTn id="23" dur="5000"/>
                                        <p:tgtEl>
                                          <p:spTgt spid="22"/>
                                        </p:tgtEl>
                                      </p:cBhvr>
                                    </p:animEffect>
                                  </p:childTnLst>
                                </p:cTn>
                              </p:par>
                              <p:par>
                                <p:cTn id="24" presetID="55" presetClass="entr" presetSubtype="0" fill="hold" nodeType="withEffect">
                                  <p:stCondLst>
                                    <p:cond delay="15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0" fill="hold"/>
                                        <p:tgtEl>
                                          <p:spTgt spid="23"/>
                                        </p:tgtEl>
                                        <p:attrNameLst>
                                          <p:attrName>ppt_w</p:attrName>
                                        </p:attrNameLst>
                                      </p:cBhvr>
                                      <p:tavLst>
                                        <p:tav tm="0">
                                          <p:val>
                                            <p:strVal val="#ppt_w*0.70"/>
                                          </p:val>
                                        </p:tav>
                                        <p:tav tm="100000">
                                          <p:val>
                                            <p:strVal val="#ppt_w"/>
                                          </p:val>
                                        </p:tav>
                                      </p:tavLst>
                                    </p:anim>
                                    <p:anim calcmode="lin" valueType="num">
                                      <p:cBhvr>
                                        <p:cTn id="27" dur="5000" fill="hold"/>
                                        <p:tgtEl>
                                          <p:spTgt spid="23"/>
                                        </p:tgtEl>
                                        <p:attrNameLst>
                                          <p:attrName>ppt_h</p:attrName>
                                        </p:attrNameLst>
                                      </p:cBhvr>
                                      <p:tavLst>
                                        <p:tav tm="0">
                                          <p:val>
                                            <p:strVal val="#ppt_h"/>
                                          </p:val>
                                        </p:tav>
                                        <p:tav tm="100000">
                                          <p:val>
                                            <p:strVal val="#ppt_h"/>
                                          </p:val>
                                        </p:tav>
                                      </p:tavLst>
                                    </p:anim>
                                    <p:animEffect transition="in" filter="fade">
                                      <p:cBhvr>
                                        <p:cTn id="28" dur="5000"/>
                                        <p:tgtEl>
                                          <p:spTgt spid="23"/>
                                        </p:tgtEl>
                                      </p:cBhvr>
                                    </p:animEffect>
                                  </p:childTnLst>
                                </p:cTn>
                              </p:par>
                              <p:par>
                                <p:cTn id="29" presetID="16" presetClass="exit" presetSubtype="21" fill="hold" grpId="0" nodeType="withEffect">
                                  <p:stCondLst>
                                    <p:cond delay="1500"/>
                                  </p:stCondLst>
                                  <p:childTnLst>
                                    <p:animEffect transition="out" filter="barn(inVertical)">
                                      <p:cBhvr>
                                        <p:cTn id="30" dur="3000"/>
                                        <p:tgtEl>
                                          <p:spTgt spid="9"/>
                                        </p:tgtEl>
                                      </p:cBhvr>
                                    </p:animEffect>
                                    <p:set>
                                      <p:cBhvr>
                                        <p:cTn id="31" dur="1" fill="hold">
                                          <p:stCondLst>
                                            <p:cond delay="2999"/>
                                          </p:stCondLst>
                                        </p:cTn>
                                        <p:tgtEl>
                                          <p:spTgt spid="9"/>
                                        </p:tgtEl>
                                        <p:attrNameLst>
                                          <p:attrName>style.visibility</p:attrName>
                                        </p:attrNameLst>
                                      </p:cBhvr>
                                      <p:to>
                                        <p:strVal val="hidden"/>
                                      </p:to>
                                    </p:set>
                                  </p:childTnLst>
                                </p:cTn>
                              </p:par>
                              <p:par>
                                <p:cTn id="32" presetID="16" presetClass="exit" presetSubtype="21" fill="hold" grpId="0" nodeType="withEffect">
                                  <p:stCondLst>
                                    <p:cond delay="1500"/>
                                  </p:stCondLst>
                                  <p:childTnLst>
                                    <p:animEffect transition="out" filter="barn(inVertical)">
                                      <p:cBhvr>
                                        <p:cTn id="33" dur="3000"/>
                                        <p:tgtEl>
                                          <p:spTgt spid="13"/>
                                        </p:tgtEl>
                                      </p:cBhvr>
                                    </p:animEffect>
                                    <p:set>
                                      <p:cBhvr>
                                        <p:cTn id="34" dur="1" fill="hold">
                                          <p:stCondLst>
                                            <p:cond delay="2999"/>
                                          </p:stCondLst>
                                        </p:cTn>
                                        <p:tgtEl>
                                          <p:spTgt spid="13"/>
                                        </p:tgtEl>
                                        <p:attrNameLst>
                                          <p:attrName>style.visibility</p:attrName>
                                        </p:attrNameLst>
                                      </p:cBhvr>
                                      <p:to>
                                        <p:strVal val="hidden"/>
                                      </p:to>
                                    </p:set>
                                  </p:childTnLst>
                                </p:cTn>
                              </p:par>
                              <p:par>
                                <p:cTn id="35" presetID="16" presetClass="exit" presetSubtype="21" fill="hold" grpId="0" nodeType="withEffect">
                                  <p:stCondLst>
                                    <p:cond delay="1500"/>
                                  </p:stCondLst>
                                  <p:childTnLst>
                                    <p:animEffect transition="out" filter="barn(inVertical)">
                                      <p:cBhvr>
                                        <p:cTn id="36" dur="3000"/>
                                        <p:tgtEl>
                                          <p:spTgt spid="10"/>
                                        </p:tgtEl>
                                      </p:cBhvr>
                                    </p:animEffect>
                                    <p:set>
                                      <p:cBhvr>
                                        <p:cTn id="37" dur="1" fill="hold">
                                          <p:stCondLst>
                                            <p:cond delay="2999"/>
                                          </p:stCondLst>
                                        </p:cTn>
                                        <p:tgtEl>
                                          <p:spTgt spid="10"/>
                                        </p:tgtEl>
                                        <p:attrNameLst>
                                          <p:attrName>style.visibility</p:attrName>
                                        </p:attrNameLst>
                                      </p:cBhvr>
                                      <p:to>
                                        <p:strVal val="hidden"/>
                                      </p:to>
                                    </p:set>
                                  </p:childTnLst>
                                </p:cTn>
                              </p:par>
                              <p:par>
                                <p:cTn id="38" presetID="16" presetClass="exit" presetSubtype="21" fill="hold" grpId="0" nodeType="withEffect">
                                  <p:stCondLst>
                                    <p:cond delay="1500"/>
                                  </p:stCondLst>
                                  <p:childTnLst>
                                    <p:animEffect transition="out" filter="barn(inVertical)">
                                      <p:cBhvr>
                                        <p:cTn id="39" dur="3000"/>
                                        <p:tgtEl>
                                          <p:spTgt spid="17"/>
                                        </p:tgtEl>
                                      </p:cBhvr>
                                    </p:animEffect>
                                    <p:set>
                                      <p:cBhvr>
                                        <p:cTn id="40" dur="1" fill="hold">
                                          <p:stCondLst>
                                            <p:cond delay="2999"/>
                                          </p:stCondLst>
                                        </p:cTn>
                                        <p:tgtEl>
                                          <p:spTgt spid="17"/>
                                        </p:tgtEl>
                                        <p:attrNameLst>
                                          <p:attrName>style.visibility</p:attrName>
                                        </p:attrNameLst>
                                      </p:cBhvr>
                                      <p:to>
                                        <p:strVal val="hidden"/>
                                      </p:to>
                                    </p:set>
                                  </p:childTnLst>
                                </p:cTn>
                              </p:par>
                              <p:par>
                                <p:cTn id="41" presetID="16" presetClass="exit" presetSubtype="21" fill="hold" grpId="0" nodeType="withEffect">
                                  <p:stCondLst>
                                    <p:cond delay="1500"/>
                                  </p:stCondLst>
                                  <p:childTnLst>
                                    <p:animEffect transition="out" filter="barn(inVertical)">
                                      <p:cBhvr>
                                        <p:cTn id="42" dur="3000"/>
                                        <p:tgtEl>
                                          <p:spTgt spid="12"/>
                                        </p:tgtEl>
                                      </p:cBhvr>
                                    </p:animEffect>
                                    <p:set>
                                      <p:cBhvr>
                                        <p:cTn id="43" dur="1" fill="hold">
                                          <p:stCondLst>
                                            <p:cond delay="2999"/>
                                          </p:stCondLst>
                                        </p:cTn>
                                        <p:tgtEl>
                                          <p:spTgt spid="12"/>
                                        </p:tgtEl>
                                        <p:attrNameLst>
                                          <p:attrName>style.visibility</p:attrName>
                                        </p:attrNameLst>
                                      </p:cBhvr>
                                      <p:to>
                                        <p:strVal val="hidden"/>
                                      </p:to>
                                    </p:set>
                                  </p:childTnLst>
                                </p:cTn>
                              </p:par>
                              <p:par>
                                <p:cTn id="44" presetID="16" presetClass="exit" presetSubtype="21" fill="hold" grpId="0" nodeType="withEffect">
                                  <p:stCondLst>
                                    <p:cond delay="1500"/>
                                  </p:stCondLst>
                                  <p:childTnLst>
                                    <p:animEffect transition="out" filter="barn(inVertical)">
                                      <p:cBhvr>
                                        <p:cTn id="45" dur="3000"/>
                                        <p:tgtEl>
                                          <p:spTgt spid="14"/>
                                        </p:tgtEl>
                                      </p:cBhvr>
                                    </p:animEffect>
                                    <p:set>
                                      <p:cBhvr>
                                        <p:cTn id="46" dur="1" fill="hold">
                                          <p:stCondLst>
                                            <p:cond delay="2999"/>
                                          </p:stCondLst>
                                        </p:cTn>
                                        <p:tgtEl>
                                          <p:spTgt spid="14"/>
                                        </p:tgtEl>
                                        <p:attrNameLst>
                                          <p:attrName>style.visibility</p:attrName>
                                        </p:attrNameLst>
                                      </p:cBhvr>
                                      <p:to>
                                        <p:strVal val="hidden"/>
                                      </p:to>
                                    </p:set>
                                  </p:childTnLst>
                                </p:cTn>
                              </p:par>
                              <p:par>
                                <p:cTn id="47" presetID="16" presetClass="exit" presetSubtype="21" fill="hold" grpId="0" nodeType="withEffect">
                                  <p:stCondLst>
                                    <p:cond delay="1500"/>
                                  </p:stCondLst>
                                  <p:childTnLst>
                                    <p:animEffect transition="out" filter="barn(inVertical)">
                                      <p:cBhvr>
                                        <p:cTn id="48" dur="3000"/>
                                        <p:tgtEl>
                                          <p:spTgt spid="18"/>
                                        </p:tgtEl>
                                      </p:cBhvr>
                                    </p:animEffect>
                                    <p:set>
                                      <p:cBhvr>
                                        <p:cTn id="49" dur="1" fill="hold">
                                          <p:stCondLst>
                                            <p:cond delay="2999"/>
                                          </p:stCondLst>
                                        </p:cTn>
                                        <p:tgtEl>
                                          <p:spTgt spid="18"/>
                                        </p:tgtEl>
                                        <p:attrNameLst>
                                          <p:attrName>style.visibility</p:attrName>
                                        </p:attrNameLst>
                                      </p:cBhvr>
                                      <p:to>
                                        <p:strVal val="hidden"/>
                                      </p:to>
                                    </p:set>
                                  </p:childTnLst>
                                </p:cTn>
                              </p:par>
                              <p:par>
                                <p:cTn id="50" presetID="16" presetClass="exit" presetSubtype="21" fill="hold" grpId="0" nodeType="withEffect">
                                  <p:stCondLst>
                                    <p:cond delay="1500"/>
                                  </p:stCondLst>
                                  <p:childTnLst>
                                    <p:animEffect transition="out" filter="barn(inVertical)">
                                      <p:cBhvr>
                                        <p:cTn id="51" dur="3000"/>
                                        <p:tgtEl>
                                          <p:spTgt spid="11"/>
                                        </p:tgtEl>
                                      </p:cBhvr>
                                    </p:animEffect>
                                    <p:set>
                                      <p:cBhvr>
                                        <p:cTn id="52" dur="1" fill="hold">
                                          <p:stCondLst>
                                            <p:cond delay="2999"/>
                                          </p:stCondLst>
                                        </p:cTn>
                                        <p:tgtEl>
                                          <p:spTgt spid="11"/>
                                        </p:tgtEl>
                                        <p:attrNameLst>
                                          <p:attrName>style.visibility</p:attrName>
                                        </p:attrNameLst>
                                      </p:cBhvr>
                                      <p:to>
                                        <p:strVal val="hidden"/>
                                      </p:to>
                                    </p:se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marks the start of mitosis.</a:t>
            </a:r>
          </a:p>
          <a:p>
            <a:pPr>
              <a:buNone/>
            </a:pPr>
            <a:r>
              <a:rPr lang="en-US" sz="2200" dirty="0" smtClean="0"/>
              <a:t>During mitosis, cells will stop performing their normal functions and will focus on division. Stomach cells stop secreting digestive enzymes as they go through the mitosis.</a:t>
            </a:r>
          </a:p>
          <a:p>
            <a:pPr>
              <a:buNone/>
            </a:pPr>
            <a:r>
              <a:rPr lang="en-US" sz="2200" dirty="0" smtClean="0"/>
              <a:t>The reason the cell stops performing its function is because the cell will package it’s DNA for transport. The loose chromatin that exists at the start of prophase, will condense into easily moveable, compact structures called chromosomes.</a:t>
            </a:r>
          </a:p>
          <a:p>
            <a:pPr>
              <a:buNone/>
            </a:pPr>
            <a:r>
              <a:rPr lang="en-US" sz="2200" dirty="0" smtClean="0"/>
              <a:t>During prophase, the nucleus dissolves and spindle fibers form.</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76962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Multiply 20"/>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929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04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marks the start of mitosis.</a:t>
            </a:r>
          </a:p>
          <a:p>
            <a:pPr>
              <a:buNone/>
            </a:pPr>
            <a:r>
              <a:rPr lang="en-US" sz="2200" dirty="0" smtClean="0"/>
              <a:t>During mitosis, cells will stop performing their normal functions and will focus on division. Stomach cells stop secreting digestive enzymes as they go through the mitosis.</a:t>
            </a:r>
          </a:p>
          <a:p>
            <a:pPr>
              <a:buNone/>
            </a:pPr>
            <a:r>
              <a:rPr lang="en-US" sz="2200" dirty="0" smtClean="0"/>
              <a:t>The reason the cell stops performing its function is because the cell will package it’s DNA for transport. The loose chromatin that exists at the start of prophase, will condense into easily moveable, compact structures called chromosomes.</a:t>
            </a:r>
          </a:p>
          <a:p>
            <a:pPr>
              <a:buNone/>
            </a:pPr>
            <a:r>
              <a:rPr lang="en-US" sz="2200" dirty="0" smtClean="0"/>
              <a:t>During prophase, the nucleus dissolves and spindle fibers form.</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90700"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Multiply 20"/>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1295400" y="5373469"/>
            <a:ext cx="2209800" cy="369332"/>
          </a:xfrm>
          <a:prstGeom prst="rect">
            <a:avLst/>
          </a:prstGeom>
          <a:noFill/>
        </p:spPr>
        <p:txBody>
          <a:bodyPr wrap="square" rtlCol="0">
            <a:spAutoFit/>
          </a:bodyPr>
          <a:lstStyle/>
          <a:p>
            <a:r>
              <a:rPr lang="en-US" b="1" dirty="0" smtClean="0">
                <a:solidFill>
                  <a:srgbClr val="FF0000"/>
                </a:solidFill>
              </a:rPr>
              <a:t>Nucleus dissolves</a:t>
            </a:r>
            <a:endParaRPr lang="en-US" b="1" dirty="0">
              <a:solidFill>
                <a:srgbClr val="FF0000"/>
              </a:solidFill>
            </a:endParaRPr>
          </a:p>
        </p:txBody>
      </p:sp>
    </p:spTree>
    <p:extLst>
      <p:ext uri="{BB962C8B-B14F-4D97-AF65-F5344CB8AC3E}">
        <p14:creationId xmlns:p14="http://schemas.microsoft.com/office/powerpoint/2010/main" val="32140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xit" presetSubtype="0" fill="hold" grpId="0" nodeType="afterEffect">
                                  <p:stCondLst>
                                    <p:cond delay="0"/>
                                  </p:stCondLst>
                                  <p:childTnLst>
                                    <p:animEffect transition="out" filter="dissolve">
                                      <p:cBhvr>
                                        <p:cTn id="11" dur="3250"/>
                                        <p:tgtEl>
                                          <p:spTgt spid="23"/>
                                        </p:tgtEl>
                                      </p:cBhvr>
                                    </p:animEffect>
                                    <p:set>
                                      <p:cBhvr>
                                        <p:cTn id="12" dur="1" fill="hold">
                                          <p:stCondLst>
                                            <p:cond delay="3249"/>
                                          </p:stCondLst>
                                        </p:cTn>
                                        <p:tgtEl>
                                          <p:spTgt spid="23"/>
                                        </p:tgtEl>
                                        <p:attrNameLst>
                                          <p:attrName>style.visibility</p:attrName>
                                        </p:attrNameLst>
                                      </p:cBhvr>
                                      <p:to>
                                        <p:strVal val="hidden"/>
                                      </p:to>
                                    </p:set>
                                  </p:childTnLst>
                                </p:cTn>
                              </p:par>
                            </p:childTnLst>
                          </p:cTn>
                        </p:par>
                        <p:par>
                          <p:cTn id="13" fill="hold">
                            <p:stCondLst>
                              <p:cond delay="3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the spindle fibers will connect to the centromere location of every chromosome.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Metaphase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3124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Multiply 20"/>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501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3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the spindle fibers will connect to the centromere location of every chromosome. </a:t>
            </a:r>
          </a:p>
          <a:p>
            <a:pPr>
              <a:buNone/>
            </a:pPr>
            <a:r>
              <a:rPr lang="en-US" sz="2200" dirty="0" smtClean="0"/>
              <a:t>Then, the spindle fibers will pull the chromosomes to the equator of the cell.</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Metaphase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4114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Multiply 20"/>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830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14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the spindle fibers will connect to the centromere location of every chromosome. </a:t>
            </a:r>
          </a:p>
          <a:p>
            <a:pPr>
              <a:buNone/>
            </a:pPr>
            <a:r>
              <a:rPr lang="en-US" sz="2200" dirty="0" smtClean="0"/>
              <a:t>Then, the spindle fibers will pull the chromosomes to the equator of the cell.</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Metaphase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90700" y="5943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Multiply 17"/>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Multiply 18"/>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Multiply 20"/>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152400" y="5373469"/>
            <a:ext cx="4114800" cy="369332"/>
          </a:xfrm>
          <a:prstGeom prst="rect">
            <a:avLst/>
          </a:prstGeom>
          <a:noFill/>
        </p:spPr>
        <p:txBody>
          <a:bodyPr wrap="square" rtlCol="0">
            <a:spAutoFit/>
          </a:bodyPr>
          <a:lstStyle/>
          <a:p>
            <a:r>
              <a:rPr lang="en-US" b="1" dirty="0" smtClean="0">
                <a:solidFill>
                  <a:srgbClr val="FF0000"/>
                </a:solidFill>
              </a:rPr>
              <a:t>Chromosomes are pulled to the equator</a:t>
            </a:r>
            <a:endParaRPr lang="en-US" b="1" dirty="0">
              <a:solidFill>
                <a:srgbClr val="FF0000"/>
              </a:solidFill>
            </a:endParaRPr>
          </a:p>
        </p:txBody>
      </p:sp>
    </p:spTree>
    <p:extLst>
      <p:ext uri="{BB962C8B-B14F-4D97-AF65-F5344CB8AC3E}">
        <p14:creationId xmlns:p14="http://schemas.microsoft.com/office/powerpoint/2010/main" val="28754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500"/>
                                  </p:stCondLst>
                                  <p:childTnLst>
                                    <p:animMotion origin="layout" path="M 6.38889E-6 -3.7037E-7 C 0.0073 -0.00972 0.00487 -0.01088 0.01025 -0.01968 C 0.01147 -0.02176 0.01355 -0.02315 0.01459 -0.02546 C 0.02101 -0.03912 0.02344 -0.05278 0.0323 -0.06459 C 0.03438 -0.07292 0.03924 -0.08148 0.04549 -0.08426 C 0.05035 -0.09074 0.05001 -0.0875 0.05001 -0.09213 " pathEditMode="relative" ptsTypes="fffffA">
                                      <p:cBhvr>
                                        <p:cTn id="11" dur="4000" fill="hold"/>
                                        <p:tgtEl>
                                          <p:spTgt spid="18"/>
                                        </p:tgtEl>
                                        <p:attrNameLst>
                                          <p:attrName>ppt_x</p:attrName>
                                          <p:attrName>ppt_y</p:attrName>
                                        </p:attrNameLst>
                                      </p:cBhvr>
                                    </p:animMotion>
                                  </p:childTnLst>
                                </p:cTn>
                              </p:par>
                              <p:par>
                                <p:cTn id="12" presetID="0" presetClass="path" presetSubtype="0" accel="50000" decel="50000" fill="hold" grpId="0" nodeType="withEffect">
                                  <p:stCondLst>
                                    <p:cond delay="500"/>
                                  </p:stCondLst>
                                  <p:childTnLst>
                                    <p:animMotion origin="layout" path="M 4.16667E-6 -8.67362E-19 C -0.00052 0.00208 -0.00035 0.00463 -0.00139 0.00602 C -0.00382 0.00926 -0.01025 0.01366 -0.01025 0.01366 C -0.01372 0.0206 -0.01806 0.02315 -0.02205 0.0294 C -0.02535 0.03449 -0.0283 0.04282 -0.0323 0.04699 C -0.03646 0.05139 -0.05018 0.05648 -0.05591 0.05879 C -0.05851 0.0625 -0.06181 0.06875 -0.06615 0.06875 " pathEditMode="relative" ptsTypes="ffffffA">
                                      <p:cBhvr>
                                        <p:cTn id="13" dur="4000" fill="hold"/>
                                        <p:tgtEl>
                                          <p:spTgt spid="21"/>
                                        </p:tgtEl>
                                        <p:attrNameLst>
                                          <p:attrName>ppt_x</p:attrName>
                                          <p:attrName>ppt_y</p:attrName>
                                        </p:attrNameLst>
                                      </p:cBhvr>
                                    </p:animMotion>
                                  </p:childTnLst>
                                </p:cTn>
                              </p:par>
                              <p:par>
                                <p:cTn id="14" presetID="0" presetClass="path" presetSubtype="0" accel="50000" decel="50000" fill="hold" grpId="0" nodeType="withEffect">
                                  <p:stCondLst>
                                    <p:cond delay="500"/>
                                  </p:stCondLst>
                                  <p:childTnLst>
                                    <p:animMotion origin="layout" path="M 0.00069 -0.00023 C -0.00174 0.01296 -0.01111 0.02176 -0.0184 0.03102 C -0.02101 0.03426 -0.02726 0.03889 -0.02726 0.03889 C -0.03264 0.04953 -0.03889 0.0544 -0.04774 0.05856 C -0.05365 0.06435 -0.05694 0.06597 -0.06389 0.06828 C -0.06892 0.07268 -0.07153 0.07824 -0.07569 0.08403 C -0.07743 0.09514 -0.075 0.09213 -0.08021 0.09583 " pathEditMode="relative" ptsTypes="ffffffA">
                                      <p:cBhvr>
                                        <p:cTn id="15" dur="4000" fill="hold"/>
                                        <p:tgtEl>
                                          <p:spTgt spid="20"/>
                                        </p:tgtEl>
                                        <p:attrNameLst>
                                          <p:attrName>ppt_x</p:attrName>
                                          <p:attrName>ppt_y</p:attrName>
                                        </p:attrNameLst>
                                      </p:cBhvr>
                                    </p:animMotion>
                                  </p:childTnLst>
                                </p:cTn>
                              </p:par>
                              <p:par>
                                <p:cTn id="16" presetID="0" presetClass="path" presetSubtype="0" accel="50000" decel="50000" fill="hold" grpId="0" nodeType="withEffect">
                                  <p:stCondLst>
                                    <p:cond delay="500"/>
                                  </p:stCondLst>
                                  <p:childTnLst>
                                    <p:animMotion origin="layout" path="M -3.05556E-6 -8.67362E-19 C 0.00052 0.00857 0.00104 0.0169 0.00157 0.02547 C 0.00278 0.04491 0.00591 0.06204 0.01042 0.08033 C 0.01233 0.0882 0.01233 0.09121 0.01771 0.09607 C 0.02101 0.11019 0.03681 0.1088 0.04566 0.10996 C 0.04584 0.11065 0.04827 0.12084 0.04861 0.12153 C 0.05417 0.13079 0.05295 0.11968 0.05295 0.13149 " pathEditMode="relative" ptsTypes="ffffffA">
                                      <p:cBhvr>
                                        <p:cTn id="17" dur="4000" fill="hold"/>
                                        <p:tgtEl>
                                          <p:spTgt spid="19"/>
                                        </p:tgtEl>
                                        <p:attrNameLst>
                                          <p:attrName>ppt_x</p:attrName>
                                          <p:attrName>ppt_y</p:attrName>
                                        </p:attrNameLst>
                                      </p:cBhvr>
                                    </p:animMotion>
                                  </p:childTnLst>
                                </p:cTn>
                              </p:par>
                            </p:childTnLst>
                          </p:cTn>
                        </p:par>
                        <p:par>
                          <p:cTn id="18" fill="hold">
                            <p:stCondLst>
                              <p:cond delay="5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two halves called chromatids.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Ana</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324600" y="3048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Minus 26"/>
          <p:cNvSpPr/>
          <p:nvPr/>
        </p:nvSpPr>
        <p:spPr>
          <a:xfrm rot="7302316">
            <a:off x="1698930" y="46473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Minus 27"/>
          <p:cNvSpPr/>
          <p:nvPr/>
        </p:nvSpPr>
        <p:spPr>
          <a:xfrm rot="3699078">
            <a:off x="1757056" y="4638835"/>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inus 30"/>
          <p:cNvSpPr/>
          <p:nvPr/>
        </p:nvSpPr>
        <p:spPr>
          <a:xfrm rot="7302316">
            <a:off x="1622730" y="31319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Minus 31"/>
          <p:cNvSpPr/>
          <p:nvPr/>
        </p:nvSpPr>
        <p:spPr>
          <a:xfrm rot="3699078">
            <a:off x="1680856" y="3123435"/>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rot="7302316">
            <a:off x="1698930" y="39615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rot="3699078">
            <a:off x="1757056" y="3953035"/>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7302316">
            <a:off x="1637552" y="21413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699078">
            <a:off x="1695678" y="2132835"/>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718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1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two halves called chromatids.</a:t>
            </a:r>
          </a:p>
          <a:p>
            <a:pPr>
              <a:buNone/>
            </a:pPr>
            <a:r>
              <a:rPr lang="en-US" sz="2200" dirty="0" smtClean="0"/>
              <a:t>Now that the chromosomes are aligned along the equator, the spindle fibers will pull apart the chromatids of every chromosome.</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Ana</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4495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Minus 26"/>
          <p:cNvSpPr/>
          <p:nvPr/>
        </p:nvSpPr>
        <p:spPr>
          <a:xfrm rot="7302316">
            <a:off x="1698930" y="46473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Minus 27"/>
          <p:cNvSpPr/>
          <p:nvPr/>
        </p:nvSpPr>
        <p:spPr>
          <a:xfrm rot="3699078">
            <a:off x="1757056" y="4638835"/>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inus 30"/>
          <p:cNvSpPr/>
          <p:nvPr/>
        </p:nvSpPr>
        <p:spPr>
          <a:xfrm rot="7302316">
            <a:off x="1622730" y="31319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Minus 31"/>
          <p:cNvSpPr/>
          <p:nvPr/>
        </p:nvSpPr>
        <p:spPr>
          <a:xfrm rot="3699078">
            <a:off x="1680856" y="3123435"/>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rot="7302316">
            <a:off x="1698930" y="39615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rot="3699078">
            <a:off x="1757056" y="3953035"/>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7302316">
            <a:off x="1637552" y="21413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699078">
            <a:off x="1695678" y="2132835"/>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872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5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Remember that every chromosome is made from two halves called chromatids.</a:t>
            </a:r>
          </a:p>
          <a:p>
            <a:pPr>
              <a:buNone/>
            </a:pPr>
            <a:r>
              <a:rPr lang="en-US" sz="2200" dirty="0" smtClean="0"/>
              <a:t>Now that the chromosomes are aligned along the equator, the spindle fibers will pull apart the chromatids of every chromosome.</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Ana</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661578" y="6019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Minus 26"/>
          <p:cNvSpPr/>
          <p:nvPr/>
        </p:nvSpPr>
        <p:spPr>
          <a:xfrm rot="7302316">
            <a:off x="1698930" y="46473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Minus 27"/>
          <p:cNvSpPr/>
          <p:nvPr/>
        </p:nvSpPr>
        <p:spPr>
          <a:xfrm rot="3699078">
            <a:off x="1757056" y="4638835"/>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inus 30"/>
          <p:cNvSpPr/>
          <p:nvPr/>
        </p:nvSpPr>
        <p:spPr>
          <a:xfrm rot="7302316">
            <a:off x="1622730" y="31319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Minus 31"/>
          <p:cNvSpPr/>
          <p:nvPr/>
        </p:nvSpPr>
        <p:spPr>
          <a:xfrm rot="3699078">
            <a:off x="1680856" y="3123435"/>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rot="7302316">
            <a:off x="1698930" y="39615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rot="3699078">
            <a:off x="1757056" y="3953035"/>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7302316">
            <a:off x="1637552" y="21413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699078">
            <a:off x="1695678" y="2132835"/>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152400" y="5373469"/>
            <a:ext cx="4114800" cy="646331"/>
          </a:xfrm>
          <a:prstGeom prst="rect">
            <a:avLst/>
          </a:prstGeom>
          <a:noFill/>
        </p:spPr>
        <p:txBody>
          <a:bodyPr wrap="square" rtlCol="0">
            <a:spAutoFit/>
          </a:bodyPr>
          <a:lstStyle/>
          <a:p>
            <a:r>
              <a:rPr lang="en-US" b="1" dirty="0" smtClean="0">
                <a:solidFill>
                  <a:srgbClr val="FF0000"/>
                </a:solidFill>
              </a:rPr>
              <a:t>Chromatids pulled to opposite ends of the cell.</a:t>
            </a:r>
            <a:endParaRPr lang="en-US" b="1" dirty="0">
              <a:solidFill>
                <a:srgbClr val="FF0000"/>
              </a:solidFill>
            </a:endParaRPr>
          </a:p>
        </p:txBody>
      </p:sp>
    </p:spTree>
    <p:extLst>
      <p:ext uri="{BB962C8B-B14F-4D97-AF65-F5344CB8AC3E}">
        <p14:creationId xmlns:p14="http://schemas.microsoft.com/office/powerpoint/2010/main" val="164168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grpId="0" nodeType="withEffect">
                                  <p:stCondLst>
                                    <p:cond delay="1500"/>
                                  </p:stCondLst>
                                  <p:childTnLst>
                                    <p:animMotion origin="layout" path="M 5E-6 1.11111E-6 C 0.03282 0.00301 0.06511 0.00579 0.09653 0.01829 C 0.09844 0.0206 0.10001 0.02338 0.10226 0.02523 C 0.10452 0.02731 0.10782 0.02755 0.1099 0.02986 C 0.12344 0.04329 0.10869 0.03611 0.12171 0.0412 C 0.12987 0.04792 0.13646 0.05787 0.14289 0.06667 C 0.14931 0.07523 0.15469 0.07755 0.15816 0.08958 C 0.16285 0.10579 0.15973 0.0993 0.16598 0.11018 C 0.16823 0.12153 0.16598 0.11713 0.17188 0.12407 " pathEditMode="relative" rAng="0" ptsTypes="ffffffffA">
                                      <p:cBhvr>
                                        <p:cTn id="10" dur="4500" fill="hold"/>
                                        <p:tgtEl>
                                          <p:spTgt spid="36"/>
                                        </p:tgtEl>
                                        <p:attrNameLst>
                                          <p:attrName>ppt_x</p:attrName>
                                          <p:attrName>ppt_y</p:attrName>
                                        </p:attrNameLst>
                                      </p:cBhvr>
                                      <p:rCtr x="8594" y="6204"/>
                                    </p:animMotion>
                                  </p:childTnLst>
                                </p:cTn>
                              </p:par>
                              <p:par>
                                <p:cTn id="11" presetID="0" presetClass="path" presetSubtype="0" accel="50000" decel="50000" fill="hold" grpId="0" nodeType="withEffect">
                                  <p:stCondLst>
                                    <p:cond delay="1500"/>
                                  </p:stCondLst>
                                  <p:childTnLst>
                                    <p:animMotion origin="layout" path="M -8.33333E-7 1.48148E-6 C 0.01823 0.00602 0.01094 0.00671 0.03629 0.00903 C 0.04792 0.01227 0.05903 0.01597 0.07084 0.01829 C 0.15573 0.01574 0.12361 0.01597 0.16736 0.01597 " pathEditMode="relative" ptsTypes="fffA">
                                      <p:cBhvr>
                                        <p:cTn id="12" dur="4500" fill="hold"/>
                                        <p:tgtEl>
                                          <p:spTgt spid="32"/>
                                        </p:tgtEl>
                                        <p:attrNameLst>
                                          <p:attrName>ppt_x</p:attrName>
                                          <p:attrName>ppt_y</p:attrName>
                                        </p:attrNameLst>
                                      </p:cBhvr>
                                    </p:animMotion>
                                  </p:childTnLst>
                                </p:cTn>
                              </p:par>
                              <p:par>
                                <p:cTn id="13" presetID="0" presetClass="path" presetSubtype="0" accel="50000" decel="50000" fill="hold" grpId="0" nodeType="withEffect">
                                  <p:stCondLst>
                                    <p:cond delay="1500"/>
                                  </p:stCondLst>
                                  <p:childTnLst>
                                    <p:animMotion origin="layout" path="M -7.5E-6 -3.7037E-7 C 0.06701 -0.00116 0.09409 0.01319 0.14149 -0.01829 C 0.14617 -0.02755 0.14843 -0.02616 0.1552 -0.03218 C 0.15937 -0.04005 0.15659 -0.03889 0.16215 -0.03889 " pathEditMode="relative" ptsTypes="fffA">
                                      <p:cBhvr>
                                        <p:cTn id="14" dur="4500" fill="hold"/>
                                        <p:tgtEl>
                                          <p:spTgt spid="34"/>
                                        </p:tgtEl>
                                        <p:attrNameLst>
                                          <p:attrName>ppt_x</p:attrName>
                                          <p:attrName>ppt_y</p:attrName>
                                        </p:attrNameLst>
                                      </p:cBhvr>
                                    </p:animMotion>
                                  </p:childTnLst>
                                </p:cTn>
                              </p:par>
                              <p:par>
                                <p:cTn id="15" presetID="0" presetClass="path" presetSubtype="0" accel="50000" decel="50000" fill="hold" grpId="0" nodeType="withEffect">
                                  <p:stCondLst>
                                    <p:cond delay="1500"/>
                                  </p:stCondLst>
                                  <p:childTnLst>
                                    <p:animMotion origin="layout" path="M -6.38889E-6 -1.85185E-6 C 0.02013 -0.0007 0.0401 -0.00093 0.06024 -0.00232 C 0.07412 -0.00324 0.08524 -0.01204 0.09826 -0.01597 C 0.09999 -0.01829 0.10155 -0.02083 0.10346 -0.02292 C 0.10676 -0.02639 0.11371 -0.03218 0.11371 -0.03218 C 0.1177 -0.04028 0.12048 -0.04537 0.1276 -0.04815 C 0.12933 -0.05046 0.13142 -0.05232 0.1328 -0.05509 C 0.13801 -0.06574 0.12951 -0.05996 0.13958 -0.06435 C 0.14478 -0.08542 0.13628 -0.05486 0.14652 -0.07824 C 0.14774 -0.08102 0.14739 -0.08449 0.14826 -0.08727 C 0.14912 -0.08982 0.15086 -0.09167 0.15173 -0.09421 C 0.1526 -0.0963 0.15346 -0.10116 0.15346 -0.10116 " pathEditMode="relative" ptsTypes="fffffffffffA">
                                      <p:cBhvr>
                                        <p:cTn id="16" dur="4500" fill="hold"/>
                                        <p:tgtEl>
                                          <p:spTgt spid="28"/>
                                        </p:tgtEl>
                                        <p:attrNameLst>
                                          <p:attrName>ppt_x</p:attrName>
                                          <p:attrName>ppt_y</p:attrName>
                                        </p:attrNameLst>
                                      </p:cBhvr>
                                    </p:animMotion>
                                  </p:childTnLst>
                                </p:cTn>
                              </p:par>
                              <p:par>
                                <p:cTn id="17" presetID="0" presetClass="path" presetSubtype="0" accel="50000" decel="50000" fill="hold" grpId="0" nodeType="withEffect">
                                  <p:stCondLst>
                                    <p:cond delay="1500"/>
                                  </p:stCondLst>
                                  <p:childTnLst>
                                    <p:animMotion origin="layout" path="M -8.33333E-7 -4.44444E-6 C -0.04358 0.00255 -0.03837 -0.00023 -0.06788 0.01436 C -0.07483 0.01783 -0.08108 0.02223 -0.08785 0.0257 C -0.09114 0.02755 -0.09444 0.0294 -0.09774 0.03149 C -0.09948 0.03241 -0.10278 0.0345 -0.10278 0.03473 C -0.11319 0.05325 -0.10208 0.03588 -0.11267 0.04607 C -0.11614 0.04954 -0.12257 0.05764 -0.12257 0.05787 C -0.13264 0.08287 -0.1191 0.05232 -0.13073 0.06899 C -0.13229 0.0713 -0.13281 0.075 -0.13403 0.07755 C -0.14844 0.10764 -0.12691 0.05811 -0.14739 0.09792 C -0.15017 0.10301 -0.15174 0.10903 -0.15399 0.11482 C -0.15399 0.11528 -0.16424 0.13287 -0.16719 0.1382 " pathEditMode="relative" rAng="0" ptsTypes="fffffffffffA">
                                      <p:cBhvr>
                                        <p:cTn id="18" dur="4500" fill="hold"/>
                                        <p:tgtEl>
                                          <p:spTgt spid="35"/>
                                        </p:tgtEl>
                                        <p:attrNameLst>
                                          <p:attrName>ppt_x</p:attrName>
                                          <p:attrName>ppt_y</p:attrName>
                                        </p:attrNameLst>
                                      </p:cBhvr>
                                      <p:rCtr x="-8368" y="6898"/>
                                    </p:animMotion>
                                  </p:childTnLst>
                                </p:cTn>
                              </p:par>
                              <p:par>
                                <p:cTn id="19" presetID="0" presetClass="path" presetSubtype="0" accel="50000" decel="50000" fill="hold" grpId="0" nodeType="withEffect">
                                  <p:stCondLst>
                                    <p:cond delay="1500"/>
                                  </p:stCondLst>
                                  <p:childTnLst>
                                    <p:animMotion origin="layout" path="M 1.11111E-6 -4.44444E-6 C -0.02257 0.00116 -0.04965 -4.44444E-6 -0.07239 0.00926 C -0.09444 0.01806 -0.11389 0.03681 -0.13784 0.03681 " pathEditMode="relative" ptsTypes="ffA">
                                      <p:cBhvr>
                                        <p:cTn id="20" dur="4500" fill="hold"/>
                                        <p:tgtEl>
                                          <p:spTgt spid="31"/>
                                        </p:tgtEl>
                                        <p:attrNameLst>
                                          <p:attrName>ppt_x</p:attrName>
                                          <p:attrName>ppt_y</p:attrName>
                                        </p:attrNameLst>
                                      </p:cBhvr>
                                    </p:animMotion>
                                  </p:childTnLst>
                                </p:cTn>
                              </p:par>
                              <p:par>
                                <p:cTn id="21" presetID="0" presetClass="path" presetSubtype="0" accel="50000" decel="50000" fill="hold" grpId="0" nodeType="withEffect">
                                  <p:stCondLst>
                                    <p:cond delay="1500"/>
                                  </p:stCondLst>
                                  <p:childTnLst>
                                    <p:animMotion origin="layout" path="M 1.94444E-6 0.00116 C -0.00139 0.00185 -0.00295 0.00232 -0.00417 0.00324 C -0.00573 0.00417 -0.00695 0.00625 -0.00834 0.00741 C -0.01024 0.00857 -0.01927 0.01111 -0.02066 0.01158 C -0.03733 0.01088 -0.05382 0.01065 -0.07031 0.00949 C -0.07274 0.00926 -0.08299 0.00394 -0.08403 0.00324 C -0.0941 -0.00162 -0.10434 -0.00602 -0.11424 -0.01088 C -0.1158 -0.0118 -0.11684 -0.01458 -0.1184 -0.01504 C -0.12309 -0.01597 -0.12761 -0.01504 -0.13212 -0.01504 " pathEditMode="relative" rAng="0" ptsTypes="ffffffffA">
                                      <p:cBhvr>
                                        <p:cTn id="22" dur="4500" fill="hold"/>
                                        <p:tgtEl>
                                          <p:spTgt spid="33"/>
                                        </p:tgtEl>
                                        <p:attrNameLst>
                                          <p:attrName>ppt_x</p:attrName>
                                          <p:attrName>ppt_y</p:attrName>
                                        </p:attrNameLst>
                                      </p:cBhvr>
                                      <p:rCtr x="-6615" y="-347"/>
                                    </p:animMotion>
                                  </p:childTnLst>
                                </p:cTn>
                              </p:par>
                              <p:par>
                                <p:cTn id="23" presetID="0" presetClass="path" presetSubtype="0" accel="50000" decel="50000" fill="hold" grpId="0" nodeType="withEffect">
                                  <p:stCondLst>
                                    <p:cond delay="1500"/>
                                  </p:stCondLst>
                                  <p:childTnLst>
                                    <p:animMotion origin="layout" path="M -5.55556E-6 -1.73472E-18 C -0.0139 0.00625 -0.029 0.00301 -0.04306 0.00926 C -0.05626 0.00857 -0.06962 0.00903 -0.08265 0.00695 C -0.0849 0.00672 -0.08612 0.00347 -0.08785 0.00232 C -0.09115 0.00023 -0.09827 -0.00231 -0.09827 -0.00231 C -0.10452 -0.01065 -0.11216 -0.01504 -0.11893 -0.02291 C -0.1283 -0.03403 -0.13004 -0.04236 -0.14133 -0.04606 C -0.14497 -0.05347 -0.15886 -0.06782 -0.16546 -0.07361 C -0.16667 -0.07592 -0.16754 -0.07847 -0.16893 -0.08055 C -0.17049 -0.0831 -0.17275 -0.08449 -0.17414 -0.08727 C -0.17518 -0.08935 -0.17587 -0.09421 -0.17587 -0.09421 " pathEditMode="relative" ptsTypes="ffffffffffA">
                                      <p:cBhvr>
                                        <p:cTn id="24" dur="4500" fill="hold"/>
                                        <p:tgtEl>
                                          <p:spTgt spid="27"/>
                                        </p:tgtEl>
                                        <p:attrNameLst>
                                          <p:attrName>ppt_x</p:attrName>
                                          <p:attrName>ppt_y</p:attrName>
                                        </p:attrNameLst>
                                      </p:cBhvr>
                                    </p:animMotion>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Mitosis Review</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a:t>All cells will eventually get old and die. Therefore, </a:t>
            </a:r>
            <a:r>
              <a:rPr lang="en-US" sz="2200" dirty="0" smtClean="0"/>
              <a:t>cells must </a:t>
            </a:r>
            <a:r>
              <a:rPr lang="en-US" sz="2200" dirty="0"/>
              <a:t>divide in order to replace old and dying cells</a:t>
            </a:r>
            <a:r>
              <a:rPr lang="en-US" sz="2200" dirty="0" smtClean="0"/>
              <a:t>.</a:t>
            </a: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324600" y="2057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4380549" cy="3276600"/>
          </a:xfrm>
          <a:prstGeom prst="rect">
            <a:avLst/>
          </a:prstGeom>
        </p:spPr>
      </p:pic>
    </p:spTree>
    <p:extLst>
      <p:ext uri="{BB962C8B-B14F-4D97-AF65-F5344CB8AC3E}">
        <p14:creationId xmlns:p14="http://schemas.microsoft.com/office/powerpoint/2010/main" val="23268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4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endParaRPr lang="en-US" sz="19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1824859"/>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Minus 26"/>
          <p:cNvSpPr/>
          <p:nvPr/>
        </p:nvSpPr>
        <p:spPr>
          <a:xfrm rot="7302316">
            <a:off x="347464" y="38939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Minus 27"/>
          <p:cNvSpPr/>
          <p:nvPr/>
        </p:nvSpPr>
        <p:spPr>
          <a:xfrm rot="3699078">
            <a:off x="3086263" y="3973241"/>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inus 30"/>
          <p:cNvSpPr/>
          <p:nvPr/>
        </p:nvSpPr>
        <p:spPr>
          <a:xfrm rot="7302316">
            <a:off x="403530" y="34281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Minus 31"/>
          <p:cNvSpPr/>
          <p:nvPr/>
        </p:nvSpPr>
        <p:spPr>
          <a:xfrm rot="3699078">
            <a:off x="3143478" y="3246366"/>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rot="7302316">
            <a:off x="632130" y="38939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rot="3699078">
            <a:off x="3143478" y="3703566"/>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7302316">
            <a:off x="195064" y="31233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699078">
            <a:off x="3219678" y="2982641"/>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21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endParaRPr lang="en-US" sz="19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Minus 26"/>
          <p:cNvSpPr/>
          <p:nvPr/>
        </p:nvSpPr>
        <p:spPr>
          <a:xfrm rot="7302316">
            <a:off x="347464" y="38939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Minus 27"/>
          <p:cNvSpPr/>
          <p:nvPr/>
        </p:nvSpPr>
        <p:spPr>
          <a:xfrm rot="3699078">
            <a:off x="3086263" y="3973241"/>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inus 30"/>
          <p:cNvSpPr/>
          <p:nvPr/>
        </p:nvSpPr>
        <p:spPr>
          <a:xfrm rot="7302316">
            <a:off x="403530" y="34281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Minus 31"/>
          <p:cNvSpPr/>
          <p:nvPr/>
        </p:nvSpPr>
        <p:spPr>
          <a:xfrm rot="3699078">
            <a:off x="3143478" y="3246366"/>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rot="7302316">
            <a:off x="632130" y="38939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rot="3699078">
            <a:off x="3143478" y="3703566"/>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7302316">
            <a:off x="195064" y="31233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699078">
            <a:off x="3219678" y="2982641"/>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228600" y="5373469"/>
            <a:ext cx="4114800" cy="646331"/>
          </a:xfrm>
          <a:prstGeom prst="rect">
            <a:avLst/>
          </a:prstGeom>
          <a:noFill/>
        </p:spPr>
        <p:txBody>
          <a:bodyPr wrap="square" rtlCol="0">
            <a:spAutoFit/>
          </a:bodyPr>
          <a:lstStyle/>
          <a:p>
            <a:r>
              <a:rPr lang="en-US" b="1" dirty="0" smtClean="0">
                <a:solidFill>
                  <a:srgbClr val="FF0000"/>
                </a:solidFill>
              </a:rPr>
              <a:t>The cytoplasm divides during cytokinesis. This will split the cell in half.</a:t>
            </a:r>
            <a:endParaRPr lang="en-US" b="1" dirty="0">
              <a:solidFill>
                <a:srgbClr val="FF0000"/>
              </a:solidFill>
            </a:endParaRPr>
          </a:p>
        </p:txBody>
      </p:sp>
      <p:cxnSp>
        <p:nvCxnSpPr>
          <p:cNvPr id="4" name="Straight Connector 3"/>
          <p:cNvCxnSpPr>
            <a:stCxn id="7" idx="0"/>
            <a:endCxn id="7" idx="2"/>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4000"/>
                                        <p:tgtEl>
                                          <p:spTgt spid="4"/>
                                        </p:tgtEl>
                                      </p:cBhvr>
                                    </p:animEffect>
                                  </p:childTnLst>
                                </p:cTn>
                              </p:par>
                            </p:childTnLst>
                          </p:cTn>
                        </p:par>
                        <p:par>
                          <p:cTn id="13" fill="hold">
                            <p:stCondLst>
                              <p:cond delay="5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endParaRPr lang="en-US" sz="19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Minus 26"/>
          <p:cNvSpPr/>
          <p:nvPr/>
        </p:nvSpPr>
        <p:spPr>
          <a:xfrm rot="7302316">
            <a:off x="347464" y="38939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Minus 27"/>
          <p:cNvSpPr/>
          <p:nvPr/>
        </p:nvSpPr>
        <p:spPr>
          <a:xfrm rot="3699078">
            <a:off x="3086263" y="3973241"/>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inus 30"/>
          <p:cNvSpPr/>
          <p:nvPr/>
        </p:nvSpPr>
        <p:spPr>
          <a:xfrm rot="7302316">
            <a:off x="403530" y="3428127"/>
            <a:ext cx="849206" cy="526546"/>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Minus 31"/>
          <p:cNvSpPr/>
          <p:nvPr/>
        </p:nvSpPr>
        <p:spPr>
          <a:xfrm rot="3699078">
            <a:off x="3143478" y="3246366"/>
            <a:ext cx="780659" cy="55279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inus 32"/>
          <p:cNvSpPr/>
          <p:nvPr/>
        </p:nvSpPr>
        <p:spPr>
          <a:xfrm rot="7302316">
            <a:off x="632130" y="38939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Minus 33"/>
          <p:cNvSpPr/>
          <p:nvPr/>
        </p:nvSpPr>
        <p:spPr>
          <a:xfrm rot="3699078">
            <a:off x="3143478" y="3703566"/>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Minus 34"/>
          <p:cNvSpPr/>
          <p:nvPr/>
        </p:nvSpPr>
        <p:spPr>
          <a:xfrm rot="7302316">
            <a:off x="195064" y="3123327"/>
            <a:ext cx="849206" cy="52654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inus 35"/>
          <p:cNvSpPr/>
          <p:nvPr/>
        </p:nvSpPr>
        <p:spPr>
          <a:xfrm rot="3699078">
            <a:off x="3219678" y="2982641"/>
            <a:ext cx="780659" cy="55279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228600" y="5373469"/>
            <a:ext cx="4114800" cy="646331"/>
          </a:xfrm>
          <a:prstGeom prst="rect">
            <a:avLst/>
          </a:prstGeom>
          <a:noFill/>
        </p:spPr>
        <p:txBody>
          <a:bodyPr wrap="square" rtlCol="0">
            <a:spAutoFit/>
          </a:bodyPr>
          <a:lstStyle/>
          <a:p>
            <a:r>
              <a:rPr lang="en-US" b="1" dirty="0" smtClean="0">
                <a:solidFill>
                  <a:srgbClr val="FF0000"/>
                </a:solidFill>
              </a:rPr>
              <a:t>The chromatids unwind into loose strands of chromatin.</a:t>
            </a:r>
            <a:endParaRPr lang="en-US" b="1" dirty="0">
              <a:solidFill>
                <a:srgbClr val="FF0000"/>
              </a:solidFill>
            </a:endParaRPr>
          </a:p>
        </p:txBody>
      </p:sp>
      <p:cxnSp>
        <p:nvCxnSpPr>
          <p:cNvPr id="4" name="Straight Connector 3"/>
          <p:cNvCxnSpPr>
            <a:stCxn id="7" idx="0"/>
            <a:endCxn id="7" idx="2"/>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149422">
            <a:off x="3265059" y="313419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3066397">
            <a:off x="2954161" y="4102555"/>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rot="1190463">
            <a:off x="3154474" y="3434322"/>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2313924">
            <a:off x="3114839" y="3855890"/>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18456485">
            <a:off x="410777"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20373084">
            <a:off x="303840"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8646078">
            <a:off x="426990" y="3490123"/>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rot="19984305">
            <a:off x="426989" y="4401354"/>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8943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xit" presetSubtype="0" fill="hold" grpId="0" nodeType="afterEffect">
                                  <p:stCondLst>
                                    <p:cond delay="1000"/>
                                  </p:stCondLst>
                                  <p:childTnLst>
                                    <p:animEffect transition="out" filter="dissolve">
                                      <p:cBhvr>
                                        <p:cTn id="11" dur="3250"/>
                                        <p:tgtEl>
                                          <p:spTgt spid="27"/>
                                        </p:tgtEl>
                                      </p:cBhvr>
                                    </p:animEffect>
                                    <p:set>
                                      <p:cBhvr>
                                        <p:cTn id="12" dur="1" fill="hold">
                                          <p:stCondLst>
                                            <p:cond delay="3249"/>
                                          </p:stCondLst>
                                        </p:cTn>
                                        <p:tgtEl>
                                          <p:spTgt spid="27"/>
                                        </p:tgtEl>
                                        <p:attrNameLst>
                                          <p:attrName>style.visibility</p:attrName>
                                        </p:attrNameLst>
                                      </p:cBhvr>
                                      <p:to>
                                        <p:strVal val="hidden"/>
                                      </p:to>
                                    </p:set>
                                  </p:childTnLst>
                                </p:cTn>
                              </p:par>
                              <p:par>
                                <p:cTn id="13" presetID="9" presetClass="exit" presetSubtype="0" fill="hold" grpId="0" nodeType="withEffect">
                                  <p:stCondLst>
                                    <p:cond delay="1000"/>
                                  </p:stCondLst>
                                  <p:childTnLst>
                                    <p:animEffect transition="out" filter="dissolve">
                                      <p:cBhvr>
                                        <p:cTn id="14" dur="3250"/>
                                        <p:tgtEl>
                                          <p:spTgt spid="31"/>
                                        </p:tgtEl>
                                      </p:cBhvr>
                                    </p:animEffect>
                                    <p:set>
                                      <p:cBhvr>
                                        <p:cTn id="15" dur="1" fill="hold">
                                          <p:stCondLst>
                                            <p:cond delay="3249"/>
                                          </p:stCondLst>
                                        </p:cTn>
                                        <p:tgtEl>
                                          <p:spTgt spid="31"/>
                                        </p:tgtEl>
                                        <p:attrNameLst>
                                          <p:attrName>style.visibility</p:attrName>
                                        </p:attrNameLst>
                                      </p:cBhvr>
                                      <p:to>
                                        <p:strVal val="hidden"/>
                                      </p:to>
                                    </p:set>
                                  </p:childTnLst>
                                </p:cTn>
                              </p:par>
                              <p:par>
                                <p:cTn id="16" presetID="9" presetClass="exit" presetSubtype="0" fill="hold" grpId="0" nodeType="withEffect">
                                  <p:stCondLst>
                                    <p:cond delay="1000"/>
                                  </p:stCondLst>
                                  <p:childTnLst>
                                    <p:animEffect transition="out" filter="dissolve">
                                      <p:cBhvr>
                                        <p:cTn id="17" dur="3250"/>
                                        <p:tgtEl>
                                          <p:spTgt spid="33"/>
                                        </p:tgtEl>
                                      </p:cBhvr>
                                    </p:animEffect>
                                    <p:set>
                                      <p:cBhvr>
                                        <p:cTn id="18" dur="1" fill="hold">
                                          <p:stCondLst>
                                            <p:cond delay="3249"/>
                                          </p:stCondLst>
                                        </p:cTn>
                                        <p:tgtEl>
                                          <p:spTgt spid="33"/>
                                        </p:tgtEl>
                                        <p:attrNameLst>
                                          <p:attrName>style.visibility</p:attrName>
                                        </p:attrNameLst>
                                      </p:cBhvr>
                                      <p:to>
                                        <p:strVal val="hidden"/>
                                      </p:to>
                                    </p:set>
                                  </p:childTnLst>
                                </p:cTn>
                              </p:par>
                              <p:par>
                                <p:cTn id="19" presetID="9" presetClass="exit" presetSubtype="0" fill="hold" grpId="0" nodeType="withEffect">
                                  <p:stCondLst>
                                    <p:cond delay="1000"/>
                                  </p:stCondLst>
                                  <p:childTnLst>
                                    <p:animEffect transition="out" filter="dissolve">
                                      <p:cBhvr>
                                        <p:cTn id="20" dur="3250"/>
                                        <p:tgtEl>
                                          <p:spTgt spid="35"/>
                                        </p:tgtEl>
                                      </p:cBhvr>
                                    </p:animEffect>
                                    <p:set>
                                      <p:cBhvr>
                                        <p:cTn id="21" dur="1" fill="hold">
                                          <p:stCondLst>
                                            <p:cond delay="3249"/>
                                          </p:stCondLst>
                                        </p:cTn>
                                        <p:tgtEl>
                                          <p:spTgt spid="35"/>
                                        </p:tgtEl>
                                        <p:attrNameLst>
                                          <p:attrName>style.visibility</p:attrName>
                                        </p:attrNameLst>
                                      </p:cBhvr>
                                      <p:to>
                                        <p:strVal val="hidden"/>
                                      </p:to>
                                    </p:set>
                                  </p:childTnLst>
                                </p:cTn>
                              </p:par>
                              <p:par>
                                <p:cTn id="22" presetID="9" presetClass="exit" presetSubtype="0" fill="hold" grpId="0" nodeType="withEffect">
                                  <p:stCondLst>
                                    <p:cond delay="1000"/>
                                  </p:stCondLst>
                                  <p:childTnLst>
                                    <p:animEffect transition="out" filter="dissolve">
                                      <p:cBhvr>
                                        <p:cTn id="23" dur="3250"/>
                                        <p:tgtEl>
                                          <p:spTgt spid="28"/>
                                        </p:tgtEl>
                                      </p:cBhvr>
                                    </p:animEffect>
                                    <p:set>
                                      <p:cBhvr>
                                        <p:cTn id="24" dur="1" fill="hold">
                                          <p:stCondLst>
                                            <p:cond delay="3249"/>
                                          </p:stCondLst>
                                        </p:cTn>
                                        <p:tgtEl>
                                          <p:spTgt spid="28"/>
                                        </p:tgtEl>
                                        <p:attrNameLst>
                                          <p:attrName>style.visibility</p:attrName>
                                        </p:attrNameLst>
                                      </p:cBhvr>
                                      <p:to>
                                        <p:strVal val="hidden"/>
                                      </p:to>
                                    </p:set>
                                  </p:childTnLst>
                                </p:cTn>
                              </p:par>
                              <p:par>
                                <p:cTn id="25" presetID="9" presetClass="exit" presetSubtype="0" fill="hold" grpId="0" nodeType="withEffect">
                                  <p:stCondLst>
                                    <p:cond delay="1000"/>
                                  </p:stCondLst>
                                  <p:childTnLst>
                                    <p:animEffect transition="out" filter="dissolve">
                                      <p:cBhvr>
                                        <p:cTn id="26" dur="3250"/>
                                        <p:tgtEl>
                                          <p:spTgt spid="32"/>
                                        </p:tgtEl>
                                      </p:cBhvr>
                                    </p:animEffect>
                                    <p:set>
                                      <p:cBhvr>
                                        <p:cTn id="27" dur="1" fill="hold">
                                          <p:stCondLst>
                                            <p:cond delay="3249"/>
                                          </p:stCondLst>
                                        </p:cTn>
                                        <p:tgtEl>
                                          <p:spTgt spid="32"/>
                                        </p:tgtEl>
                                        <p:attrNameLst>
                                          <p:attrName>style.visibility</p:attrName>
                                        </p:attrNameLst>
                                      </p:cBhvr>
                                      <p:to>
                                        <p:strVal val="hidden"/>
                                      </p:to>
                                    </p:set>
                                  </p:childTnLst>
                                </p:cTn>
                              </p:par>
                              <p:par>
                                <p:cTn id="28" presetID="9" presetClass="exit" presetSubtype="0" fill="hold" grpId="0" nodeType="withEffect">
                                  <p:stCondLst>
                                    <p:cond delay="1000"/>
                                  </p:stCondLst>
                                  <p:childTnLst>
                                    <p:animEffect transition="out" filter="dissolve">
                                      <p:cBhvr>
                                        <p:cTn id="29" dur="3250"/>
                                        <p:tgtEl>
                                          <p:spTgt spid="34"/>
                                        </p:tgtEl>
                                      </p:cBhvr>
                                    </p:animEffect>
                                    <p:set>
                                      <p:cBhvr>
                                        <p:cTn id="30" dur="1" fill="hold">
                                          <p:stCondLst>
                                            <p:cond delay="3249"/>
                                          </p:stCondLst>
                                        </p:cTn>
                                        <p:tgtEl>
                                          <p:spTgt spid="34"/>
                                        </p:tgtEl>
                                        <p:attrNameLst>
                                          <p:attrName>style.visibility</p:attrName>
                                        </p:attrNameLst>
                                      </p:cBhvr>
                                      <p:to>
                                        <p:strVal val="hidden"/>
                                      </p:to>
                                    </p:set>
                                  </p:childTnLst>
                                </p:cTn>
                              </p:par>
                              <p:par>
                                <p:cTn id="31" presetID="9" presetClass="exit" presetSubtype="0" fill="hold" grpId="0" nodeType="withEffect">
                                  <p:stCondLst>
                                    <p:cond delay="1000"/>
                                  </p:stCondLst>
                                  <p:childTnLst>
                                    <p:animEffect transition="out" filter="dissolve">
                                      <p:cBhvr>
                                        <p:cTn id="32" dur="3250"/>
                                        <p:tgtEl>
                                          <p:spTgt spid="36"/>
                                        </p:tgtEl>
                                      </p:cBhvr>
                                    </p:animEffect>
                                    <p:set>
                                      <p:cBhvr>
                                        <p:cTn id="33" dur="1" fill="hold">
                                          <p:stCondLst>
                                            <p:cond delay="3249"/>
                                          </p:stCondLst>
                                        </p:cTn>
                                        <p:tgtEl>
                                          <p:spTgt spid="36"/>
                                        </p:tgtEl>
                                        <p:attrNameLst>
                                          <p:attrName>style.visibility</p:attrName>
                                        </p:attrNameLst>
                                      </p:cBhvr>
                                      <p:to>
                                        <p:strVal val="hidden"/>
                                      </p:to>
                                    </p:set>
                                  </p:childTnLst>
                                </p:cTn>
                              </p:par>
                              <p:par>
                                <p:cTn id="34" presetID="9" presetClass="entr" presetSubtype="0" fill="hold" grpId="0" nodeType="withEffect">
                                  <p:stCondLst>
                                    <p:cond delay="100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4000"/>
                                        <p:tgtEl>
                                          <p:spTgt spid="22"/>
                                        </p:tgtEl>
                                      </p:cBhvr>
                                    </p:animEffect>
                                  </p:childTnLst>
                                </p:cTn>
                              </p:par>
                              <p:par>
                                <p:cTn id="37" presetID="9" presetClass="entr" presetSubtype="0" fill="hold" grpId="0" nodeType="with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4000"/>
                                        <p:tgtEl>
                                          <p:spTgt spid="24"/>
                                        </p:tgtEl>
                                      </p:cBhvr>
                                    </p:animEffect>
                                  </p:childTnLst>
                                </p:cTn>
                              </p:par>
                              <p:par>
                                <p:cTn id="40" presetID="9" presetClass="entr" presetSubtype="0" fill="hold" grpId="0" nodeType="with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4000"/>
                                        <p:tgtEl>
                                          <p:spTgt spid="23"/>
                                        </p:tgtEl>
                                      </p:cBhvr>
                                    </p:animEffect>
                                  </p:childTnLst>
                                </p:cTn>
                              </p:par>
                              <p:par>
                                <p:cTn id="43" presetID="9" presetClass="entr" presetSubtype="0" fill="hold" grpId="0" nodeType="withEffect">
                                  <p:stCondLst>
                                    <p:cond delay="1000"/>
                                  </p:stCondLst>
                                  <p:childTnLst>
                                    <p:set>
                                      <p:cBhvr>
                                        <p:cTn id="44" dur="1" fill="hold">
                                          <p:stCondLst>
                                            <p:cond delay="0"/>
                                          </p:stCondLst>
                                        </p:cTn>
                                        <p:tgtEl>
                                          <p:spTgt spid="25"/>
                                        </p:tgtEl>
                                        <p:attrNameLst>
                                          <p:attrName>style.visibility</p:attrName>
                                        </p:attrNameLst>
                                      </p:cBhvr>
                                      <p:to>
                                        <p:strVal val="visible"/>
                                      </p:to>
                                    </p:set>
                                    <p:animEffect transition="in" filter="dissolve">
                                      <p:cBhvr>
                                        <p:cTn id="45" dur="4000"/>
                                        <p:tgtEl>
                                          <p:spTgt spid="25"/>
                                        </p:tgtEl>
                                      </p:cBhvr>
                                    </p:animEffect>
                                  </p:childTnLst>
                                </p:cTn>
                              </p:par>
                              <p:par>
                                <p:cTn id="46" presetID="9" presetClass="entr" presetSubtype="0" fill="hold" grpId="0"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4000"/>
                                        <p:tgtEl>
                                          <p:spTgt spid="18"/>
                                        </p:tgtEl>
                                      </p:cBhvr>
                                    </p:animEffect>
                                  </p:childTnLst>
                                </p:cTn>
                              </p:par>
                              <p:par>
                                <p:cTn id="49" presetID="9" presetClass="entr" presetSubtype="0" fill="hold" grpId="0" nodeType="withEffect">
                                  <p:stCondLst>
                                    <p:cond delay="100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4000"/>
                                        <p:tgtEl>
                                          <p:spTgt spid="19"/>
                                        </p:tgtEl>
                                      </p:cBhvr>
                                    </p:animEffect>
                                  </p:childTnLst>
                                </p:cTn>
                              </p:par>
                              <p:par>
                                <p:cTn id="52" presetID="9" presetClass="entr" presetSubtype="0" fill="hold" grpId="0" nodeType="withEffect">
                                  <p:stCondLst>
                                    <p:cond delay="1000"/>
                                  </p:stCondLst>
                                  <p:childTnLst>
                                    <p:set>
                                      <p:cBhvr>
                                        <p:cTn id="53" dur="1" fill="hold">
                                          <p:stCondLst>
                                            <p:cond delay="0"/>
                                          </p:stCondLst>
                                        </p:cTn>
                                        <p:tgtEl>
                                          <p:spTgt spid="20"/>
                                        </p:tgtEl>
                                        <p:attrNameLst>
                                          <p:attrName>style.visibility</p:attrName>
                                        </p:attrNameLst>
                                      </p:cBhvr>
                                      <p:to>
                                        <p:strVal val="visible"/>
                                      </p:to>
                                    </p:set>
                                    <p:animEffect transition="in" filter="dissolve">
                                      <p:cBhvr>
                                        <p:cTn id="54" dur="4000"/>
                                        <p:tgtEl>
                                          <p:spTgt spid="20"/>
                                        </p:tgtEl>
                                      </p:cBhvr>
                                    </p:animEffect>
                                  </p:childTnLst>
                                </p:cTn>
                              </p:par>
                              <p:par>
                                <p:cTn id="55" presetID="9" presetClass="entr" presetSubtype="0" fill="hold" grpId="0" nodeType="withEffect">
                                  <p:stCondLst>
                                    <p:cond delay="100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4000"/>
                                        <p:tgtEl>
                                          <p:spTgt spid="21"/>
                                        </p:tgtEl>
                                      </p:cBhvr>
                                    </p:animEffect>
                                  </p:childTnLst>
                                </p:cTn>
                              </p:par>
                            </p:childTnLst>
                          </p:cTn>
                        </p:par>
                        <p:par>
                          <p:cTn id="58" fill="hold">
                            <p:stCondLst>
                              <p:cond delay="5500"/>
                            </p:stCondLst>
                            <p:childTnLst>
                              <p:par>
                                <p:cTn id="59" presetID="1"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31" grpId="0" animBg="1"/>
      <p:bldP spid="32" grpId="0" animBg="1"/>
      <p:bldP spid="33" grpId="0" animBg="1"/>
      <p:bldP spid="34" grpId="0" animBg="1"/>
      <p:bldP spid="35" grpId="0" animBg="1"/>
      <p:bldP spid="36"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endParaRPr lang="en-US" sz="19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5867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457200" y="5373469"/>
            <a:ext cx="4114800" cy="369332"/>
          </a:xfrm>
          <a:prstGeom prst="rect">
            <a:avLst/>
          </a:prstGeom>
          <a:noFill/>
        </p:spPr>
        <p:txBody>
          <a:bodyPr wrap="square" rtlCol="0">
            <a:spAutoFit/>
          </a:bodyPr>
          <a:lstStyle/>
          <a:p>
            <a:r>
              <a:rPr lang="en-US" b="1" dirty="0" smtClean="0">
                <a:solidFill>
                  <a:srgbClr val="FF0000"/>
                </a:solidFill>
              </a:rPr>
              <a:t>The nucleus regrows in both cells.</a:t>
            </a:r>
            <a:endParaRPr lang="en-US" b="1" dirty="0">
              <a:solidFill>
                <a:srgbClr val="FF0000"/>
              </a:solidFill>
            </a:endParaRPr>
          </a:p>
        </p:txBody>
      </p:sp>
      <p:cxnSp>
        <p:nvCxnSpPr>
          <p:cNvPr id="4" name="Straight Connector 3"/>
          <p:cNvCxnSpPr>
            <a:stCxn id="7" idx="0"/>
            <a:endCxn id="7" idx="2"/>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149422">
            <a:off x="3265059" y="313419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3066397">
            <a:off x="2954161" y="4102555"/>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rot="1190463">
            <a:off x="3154474" y="3434322"/>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2313924">
            <a:off x="3114839" y="3855890"/>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18456485">
            <a:off x="410777"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20373084">
            <a:off x="303840"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8646078">
            <a:off x="426990" y="3490123"/>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rot="19984305">
            <a:off x="426989" y="4401354"/>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Oval 25"/>
          <p:cNvSpPr/>
          <p:nvPr/>
        </p:nvSpPr>
        <p:spPr>
          <a:xfrm>
            <a:off x="2743200" y="2743200"/>
            <a:ext cx="1524000" cy="1981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152400" y="2590800"/>
            <a:ext cx="1524000" cy="24384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361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4000"/>
                                        <p:tgtEl>
                                          <p:spTgt spid="26"/>
                                        </p:tgtEl>
                                      </p:cBhvr>
                                    </p:animEffect>
                                  </p:childTnLst>
                                </p:cTn>
                              </p:par>
                              <p:par>
                                <p:cTn id="13" presetID="14" presetClass="entr" presetSubtype="10" fill="hold" grpId="0" nodeType="withEffect">
                                  <p:stCondLst>
                                    <p:cond delay="100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4000"/>
                                        <p:tgtEl>
                                          <p:spTgt spid="29"/>
                                        </p:tgtEl>
                                      </p:cBhvr>
                                    </p:animEffect>
                                  </p:childTnLst>
                                </p:cTn>
                              </p:par>
                            </p:childTnLst>
                          </p:cTn>
                        </p:par>
                        <p:par>
                          <p:cTn id="16" fill="hold">
                            <p:stCondLst>
                              <p:cond delay="5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p>
          <a:p>
            <a:pPr>
              <a:buNone/>
            </a:pPr>
            <a:endParaRPr lang="en-US" sz="1900" dirty="0"/>
          </a:p>
          <a:p>
            <a:pPr>
              <a:buNone/>
            </a:pPr>
            <a:r>
              <a:rPr lang="en-US" sz="1900" dirty="0" smtClean="0"/>
              <a:t>Now that mitosis is finished, the one diploid cell has divided into two diploid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270236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a:stCxn id="7" idx="0"/>
            <a:endCxn id="7" idx="2"/>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149422">
            <a:off x="3265059" y="313419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3066397">
            <a:off x="2954161" y="4102555"/>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rot="1190463">
            <a:off x="3154474" y="3434322"/>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2313924">
            <a:off x="3114839" y="3855890"/>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18456485">
            <a:off x="410777"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20373084">
            <a:off x="303840"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8646078">
            <a:off x="426990" y="3490123"/>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rot="19984305">
            <a:off x="426989" y="4401354"/>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Oval 25"/>
          <p:cNvSpPr/>
          <p:nvPr/>
        </p:nvSpPr>
        <p:spPr>
          <a:xfrm>
            <a:off x="2743200" y="2743200"/>
            <a:ext cx="1524000" cy="1981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152400" y="2590800"/>
            <a:ext cx="1524000" cy="24384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389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21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p>
          <a:p>
            <a:pPr>
              <a:buNone/>
            </a:pPr>
            <a:endParaRPr lang="en-US" sz="1900" dirty="0"/>
          </a:p>
          <a:p>
            <a:pPr>
              <a:buNone/>
            </a:pPr>
            <a:r>
              <a:rPr lang="en-US" sz="1900" dirty="0" smtClean="0"/>
              <a:t>Now that mitosis is finished, the one diploid cell has divided into two diploid cells.</a:t>
            </a:r>
          </a:p>
          <a:p>
            <a:pPr>
              <a:buNone/>
            </a:pPr>
            <a:endParaRPr lang="en-US" sz="1900" dirty="0" smtClean="0"/>
          </a:p>
          <a:p>
            <a:pPr>
              <a:buNone/>
            </a:pPr>
            <a:r>
              <a:rPr lang="en-US" sz="1900" dirty="0" smtClean="0"/>
              <a:t>Somatic, or non-sex cells, are examples of cells that divide by mitosis.</a:t>
            </a:r>
            <a:endParaRPr lang="en-US" sz="19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3810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a:stCxn id="7" idx="0"/>
            <a:endCxn id="7" idx="2"/>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149422">
            <a:off x="3265059" y="313419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3066397">
            <a:off x="2954161" y="4102555"/>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rot="1190463">
            <a:off x="3154474" y="3434322"/>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2313924">
            <a:off x="3114839" y="3855890"/>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18456485">
            <a:off x="410777"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20373084">
            <a:off x="303840"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8646078">
            <a:off x="426990" y="3490123"/>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rot="19984305">
            <a:off x="426989" y="4401354"/>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Oval 25"/>
          <p:cNvSpPr/>
          <p:nvPr/>
        </p:nvSpPr>
        <p:spPr>
          <a:xfrm>
            <a:off x="2743200" y="2743200"/>
            <a:ext cx="1524000" cy="1981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152400" y="2590800"/>
            <a:ext cx="1524000" cy="24384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930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800600" cy="6096001"/>
          </a:xfrm>
        </p:spPr>
        <p:txBody>
          <a:bodyPr>
            <a:noAutofit/>
          </a:bodyPr>
          <a:lstStyle/>
          <a:p>
            <a:pPr>
              <a:buNone/>
            </a:pPr>
            <a:r>
              <a:rPr lang="en-US" sz="1900" dirty="0" smtClean="0"/>
              <a:t>Now that the chromatids are moved to opposite ends of the cell, the following events happen:</a:t>
            </a:r>
          </a:p>
          <a:p>
            <a:pPr>
              <a:buNone/>
            </a:pPr>
            <a:endParaRPr lang="en-US" sz="1900" dirty="0"/>
          </a:p>
          <a:p>
            <a:pPr>
              <a:buNone/>
            </a:pPr>
            <a:r>
              <a:rPr lang="en-US" sz="1900" dirty="0" smtClean="0"/>
              <a:t>Now that mitosis is finished, the one diploid cell has divided into two diploid cells.</a:t>
            </a:r>
          </a:p>
          <a:p>
            <a:pPr>
              <a:buNone/>
            </a:pPr>
            <a:endParaRPr lang="en-US" sz="1900" dirty="0" smtClean="0"/>
          </a:p>
          <a:p>
            <a:pPr>
              <a:buNone/>
            </a:pPr>
            <a:r>
              <a:rPr lang="en-US" sz="1900" dirty="0" smtClean="0"/>
              <a:t>Somatic, or non-sex cells, are examples of cells that divide by mitosis.</a:t>
            </a:r>
          </a:p>
          <a:p>
            <a:pPr>
              <a:buNone/>
            </a:pPr>
            <a:endParaRPr lang="en-US" sz="1900" dirty="0"/>
          </a:p>
          <a:p>
            <a:pPr>
              <a:buNone/>
            </a:pPr>
            <a:r>
              <a:rPr lang="en-US" sz="1900" dirty="0" smtClean="0"/>
              <a:t>Muscle cells,</a:t>
            </a:r>
          </a:p>
          <a:p>
            <a:pPr>
              <a:buNone/>
            </a:pPr>
            <a:r>
              <a:rPr lang="en-US" sz="1900" dirty="0" smtClean="0"/>
              <a:t>Nerve cells,</a:t>
            </a:r>
          </a:p>
          <a:p>
            <a:pPr>
              <a:buNone/>
            </a:pPr>
            <a:r>
              <a:rPr lang="en-US" sz="1900" dirty="0" smtClean="0"/>
              <a:t>Stomach cells,</a:t>
            </a:r>
          </a:p>
          <a:p>
            <a:pPr>
              <a:buNone/>
            </a:pPr>
            <a:r>
              <a:rPr lang="en-US" sz="1900" dirty="0" smtClean="0"/>
              <a:t>Skin cells,</a:t>
            </a:r>
          </a:p>
          <a:p>
            <a:pPr>
              <a:buNone/>
            </a:pPr>
            <a:r>
              <a:rPr lang="en-US" sz="1900" dirty="0" smtClean="0"/>
              <a:t>Blood cells, are all examples of somatic and diploid cells. The only cells that are not created by mitosis are sperm and egg cells. Sperm and egg divide by meiosis.</a:t>
            </a:r>
            <a:endParaRPr lang="en-US" sz="19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Telo</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phase</a:t>
            </a:r>
            <a:r>
              <a:rPr kumimoji="0" lang="en-US" sz="4000" b="0" i="0" u="none" strike="noStrike" cap="none" normalizeH="0" dirty="0" smtClean="0">
                <a:ln>
                  <a:noFill/>
                </a:ln>
                <a:solidFill>
                  <a:schemeClr val="tx1"/>
                </a:solidFill>
                <a:effectLst/>
                <a:latin typeface="Arial" pitchFamily="34" charset="0"/>
                <a:ea typeface="Times New Roman" pitchFamily="18"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Mitosis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3657600" y="6400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a:stCxn id="7" idx="0"/>
            <a:endCxn id="7" idx="2"/>
          </p:cNvCxnSpPr>
          <p:nvPr/>
        </p:nvCxnSpPr>
        <p:spPr>
          <a:xfrm>
            <a:off x="2171700" y="1905000"/>
            <a:ext cx="0" cy="3429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149422">
            <a:off x="3265059" y="313419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3066397">
            <a:off x="2954161" y="4102555"/>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rot="1190463">
            <a:off x="3154474" y="3434322"/>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2313924">
            <a:off x="3114839" y="3855890"/>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18456485">
            <a:off x="410777"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20373084">
            <a:off x="303840"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8646078">
            <a:off x="426990" y="3490123"/>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rot="19984305">
            <a:off x="426989" y="4401354"/>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Oval 25"/>
          <p:cNvSpPr/>
          <p:nvPr/>
        </p:nvSpPr>
        <p:spPr>
          <a:xfrm>
            <a:off x="2743200" y="2743200"/>
            <a:ext cx="1524000" cy="1981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152400" y="2590800"/>
            <a:ext cx="1524000" cy="24384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044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610"/>
                            </p:stCondLst>
                            <p:childTnLst>
                              <p:par>
                                <p:cTn id="10" presetID="2" presetClass="entr" presetSubtype="2" fill="hold" nodeType="afterEffect">
                                  <p:stCondLst>
                                    <p:cond delay="0"/>
                                  </p:stCondLst>
                                  <p:iterate type="lt">
                                    <p:tmPct val="2000"/>
                                  </p:iterate>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14" fill="hold">
                            <p:stCondLst>
                              <p:cond delay="1210"/>
                            </p:stCondLst>
                            <p:childTnLst>
                              <p:par>
                                <p:cTn id="15" presetID="2" presetClass="entr" presetSubtype="2" fill="hold" nodeType="afterEffect">
                                  <p:stCondLst>
                                    <p:cond delay="0"/>
                                  </p:stCondLst>
                                  <p:iterate type="lt">
                                    <p:tmPct val="2000"/>
                                  </p:iterate>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19" fill="hold">
                            <p:stCondLst>
                              <p:cond delay="1830"/>
                            </p:stCondLst>
                            <p:childTnLst>
                              <p:par>
                                <p:cTn id="20" presetID="2" presetClass="entr" presetSubtype="2" fill="hold" nodeType="afterEffect">
                                  <p:stCondLst>
                                    <p:cond delay="0"/>
                                  </p:stCondLst>
                                  <p:iterate type="lt">
                                    <p:tmPct val="2000"/>
                                  </p:iterate>
                                  <p:childTnLst>
                                    <p:set>
                                      <p:cBhvr>
                                        <p:cTn id="21" dur="1" fill="hold">
                                          <p:stCondLst>
                                            <p:cond delay="0"/>
                                          </p:stCondLst>
                                        </p:cTn>
                                        <p:tgtEl>
                                          <p:spTgt spid="3">
                                            <p:txEl>
                                              <p:pRg st="9" end="9"/>
                                            </p:txEl>
                                          </p:spTgt>
                                        </p:tgtEl>
                                        <p:attrNameLst>
                                          <p:attrName>style.visibility</p:attrName>
                                        </p:attrNameLst>
                                      </p:cBhvr>
                                      <p:to>
                                        <p:strVal val="visible"/>
                                      </p:to>
                                    </p:set>
                                    <p:anim calcmode="lin" valueType="num">
                                      <p:cBhvr additive="base">
                                        <p:cTn id="22"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24" fill="hold">
                            <p:stCondLst>
                              <p:cond delay="2420"/>
                            </p:stCondLst>
                            <p:childTnLst>
                              <p:par>
                                <p:cTn id="25" presetID="2" presetClass="entr" presetSubtype="2" fill="hold" nodeType="afterEffect">
                                  <p:stCondLst>
                                    <p:cond delay="0"/>
                                  </p:stCondLst>
                                  <p:iterate type="lt">
                                    <p:tmPct val="2000"/>
                                  </p:iterate>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9" fill="hold">
                            <p:stCondLst>
                              <p:cond delay="426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Mitosis Quiz</a:t>
            </a:r>
            <a:endParaRPr lang="en-US" dirty="0"/>
          </a:p>
        </p:txBody>
      </p:sp>
      <p:sp>
        <p:nvSpPr>
          <p:cNvPr id="11" name="Action Button: Custom 10">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4" name="Action Button: Custom 13">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9" name="Content Placeholder 2"/>
          <p:cNvSpPr txBox="1">
            <a:spLocks/>
          </p:cNvSpPr>
          <p:nvPr/>
        </p:nvSpPr>
        <p:spPr>
          <a:xfrm>
            <a:off x="0" y="1295400"/>
            <a:ext cx="9144000" cy="457200"/>
          </a:xfrm>
          <a:prstGeom prst="rect">
            <a:avLst/>
          </a:prstGeom>
        </p:spPr>
        <p:txBody>
          <a:bodyPr vert="horz" lIns="91440" tIns="45720" rIns="91440" bIns="45720" rtlCol="0">
            <a:noAutofit/>
          </a:bodyPr>
          <a:lstStyle/>
          <a:p>
            <a:pPr algn="ctr"/>
            <a:r>
              <a:rPr lang="en-US" sz="2000" dirty="0"/>
              <a:t>1</a:t>
            </a:r>
            <a:r>
              <a:rPr lang="en-US" sz="2000" dirty="0" smtClean="0"/>
              <a:t>) Here is a picture of interphase. Which choice happens during interphase?</a:t>
            </a:r>
            <a:endParaRPr lang="en-US" sz="2000" dirty="0"/>
          </a:p>
        </p:txBody>
      </p:sp>
      <p:sp>
        <p:nvSpPr>
          <p:cNvPr id="21" name="Action Button: Custom 20">
            <a:hlinkClick r:id="" action="ppaction://noaction" highlightClick="1"/>
          </p:cNvPr>
          <p:cNvSpPr/>
          <p:nvPr/>
        </p:nvSpPr>
        <p:spPr>
          <a:xfrm>
            <a:off x="228600" y="4903193"/>
            <a:ext cx="1371600" cy="88800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DNA is copied</a:t>
            </a:r>
            <a:endParaRPr lang="en-US" dirty="0"/>
          </a:p>
        </p:txBody>
      </p:sp>
      <p:sp>
        <p:nvSpPr>
          <p:cNvPr id="22" name="Action Button: Custom 21">
            <a:hlinkClick r:id="" action="ppaction://noaction" highlightClick="1"/>
          </p:cNvPr>
          <p:cNvSpPr/>
          <p:nvPr/>
        </p:nvSpPr>
        <p:spPr>
          <a:xfrm>
            <a:off x="1752600" y="4903193"/>
            <a:ext cx="1981200" cy="88800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Chromatin condenses into chromosomes</a:t>
            </a:r>
            <a:endParaRPr lang="en-US" dirty="0"/>
          </a:p>
        </p:txBody>
      </p:sp>
      <p:sp>
        <p:nvSpPr>
          <p:cNvPr id="23" name="Action Button: Custom 22">
            <a:hlinkClick r:id="" action="ppaction://noaction" highlightClick="1"/>
          </p:cNvPr>
          <p:cNvSpPr/>
          <p:nvPr/>
        </p:nvSpPr>
        <p:spPr>
          <a:xfrm>
            <a:off x="3886200" y="4903193"/>
            <a:ext cx="1371600" cy="88800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Cytokinesis splits the cytoplasm</a:t>
            </a:r>
            <a:endParaRPr lang="en-US" dirty="0"/>
          </a:p>
        </p:txBody>
      </p:sp>
      <p:sp>
        <p:nvSpPr>
          <p:cNvPr id="24" name="Action Button: Custom 23">
            <a:hlinkClick r:id="" action="ppaction://noaction" highlightClick="1"/>
          </p:cNvPr>
          <p:cNvSpPr/>
          <p:nvPr/>
        </p:nvSpPr>
        <p:spPr>
          <a:xfrm>
            <a:off x="5410200" y="4903193"/>
            <a:ext cx="1371600" cy="88800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Nucleus dissolves</a:t>
            </a:r>
            <a:endParaRPr lang="en-US" dirty="0"/>
          </a:p>
        </p:txBody>
      </p:sp>
      <p:sp>
        <p:nvSpPr>
          <p:cNvPr id="25" name="Action Button: Custom 24">
            <a:hlinkClick r:id="" action="ppaction://noaction" highlightClick="1"/>
          </p:cNvPr>
          <p:cNvSpPr/>
          <p:nvPr/>
        </p:nvSpPr>
        <p:spPr>
          <a:xfrm>
            <a:off x="6934200" y="4903193"/>
            <a:ext cx="1676400" cy="88800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Chromosomes align at equator</a:t>
            </a:r>
            <a:endParaRPr lang="en-US" dirty="0"/>
          </a:p>
        </p:txBody>
      </p:sp>
      <p:sp>
        <p:nvSpPr>
          <p:cNvPr id="26" name="Rectangular Callout 25"/>
          <p:cNvSpPr/>
          <p:nvPr/>
        </p:nvSpPr>
        <p:spPr>
          <a:xfrm>
            <a:off x="152400" y="6019800"/>
            <a:ext cx="1828800" cy="762000"/>
          </a:xfrm>
          <a:prstGeom prst="wedgeRectCallout">
            <a:avLst>
              <a:gd name="adj1" fmla="val -9402"/>
              <a:gd name="adj2" fmla="val -925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Correct.</a:t>
            </a:r>
          </a:p>
        </p:txBody>
      </p:sp>
      <p:sp>
        <p:nvSpPr>
          <p:cNvPr id="27" name="Action Button: Forward or Next 26">
            <a:hlinkClick r:id="" action="ppaction://hlinkshowjump?jump=nextslide" highlightClick="1"/>
          </p:cNvPr>
          <p:cNvSpPr/>
          <p:nvPr/>
        </p:nvSpPr>
        <p:spPr>
          <a:xfrm>
            <a:off x="1066800" y="6248400"/>
            <a:ext cx="857534"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2362200" y="6096000"/>
            <a:ext cx="1447800" cy="609600"/>
          </a:xfrm>
          <a:prstGeom prst="wedgeRectCallout">
            <a:avLst>
              <a:gd name="adj1" fmla="val -22309"/>
              <a:gd name="adj2" fmla="val -1220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prophase.</a:t>
            </a:r>
            <a:endParaRPr lang="en-US" dirty="0">
              <a:solidFill>
                <a:schemeClr val="tx1"/>
              </a:solidFill>
            </a:endParaRPr>
          </a:p>
        </p:txBody>
      </p:sp>
      <p:sp>
        <p:nvSpPr>
          <p:cNvPr id="29" name="Rectangular Callout 28"/>
          <p:cNvSpPr/>
          <p:nvPr/>
        </p:nvSpPr>
        <p:spPr>
          <a:xfrm>
            <a:off x="3886200" y="6096000"/>
            <a:ext cx="1524000" cy="609600"/>
          </a:xfrm>
          <a:prstGeom prst="wedgeRectCallout">
            <a:avLst>
              <a:gd name="adj1" fmla="val -15452"/>
              <a:gd name="adj2" fmla="val -1223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telophase.</a:t>
            </a:r>
            <a:endParaRPr lang="en-US" dirty="0">
              <a:solidFill>
                <a:schemeClr val="tx1"/>
              </a:solidFill>
            </a:endParaRPr>
          </a:p>
        </p:txBody>
      </p:sp>
      <p:sp>
        <p:nvSpPr>
          <p:cNvPr id="30" name="Rectangular Callout 29"/>
          <p:cNvSpPr/>
          <p:nvPr/>
        </p:nvSpPr>
        <p:spPr>
          <a:xfrm>
            <a:off x="7391400" y="6096000"/>
            <a:ext cx="1447800" cy="609600"/>
          </a:xfrm>
          <a:prstGeom prst="wedgeRectCallout">
            <a:avLst>
              <a:gd name="adj1" fmla="val -24115"/>
              <a:gd name="adj2" fmla="val -1471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metaphase</a:t>
            </a:r>
            <a:endParaRPr lang="en-US" dirty="0">
              <a:solidFill>
                <a:schemeClr val="tx1"/>
              </a:solidFill>
            </a:endParaRPr>
          </a:p>
        </p:txBody>
      </p:sp>
      <p:sp>
        <p:nvSpPr>
          <p:cNvPr id="31" name="Rectangular Callout 30"/>
          <p:cNvSpPr/>
          <p:nvPr/>
        </p:nvSpPr>
        <p:spPr>
          <a:xfrm>
            <a:off x="5562600" y="6096000"/>
            <a:ext cx="1371600" cy="609600"/>
          </a:xfrm>
          <a:prstGeom prst="wedgeRectCallout">
            <a:avLst>
              <a:gd name="adj1" fmla="val -19838"/>
              <a:gd name="adj2" fmla="val -1295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prophase.</a:t>
            </a:r>
            <a:endParaRPr lang="en-US" dirty="0">
              <a:solidFill>
                <a:schemeClr val="tx1"/>
              </a:solidFill>
            </a:endParaRPr>
          </a:p>
        </p:txBody>
      </p:sp>
      <p:pic>
        <p:nvPicPr>
          <p:cNvPr id="5122" name="Picture 2" descr="C:\Documents and Settings\kkobe\Desktop\U drive updated\tutorials\Mitosis Websites\mitosis project\i1.JPG"/>
          <p:cNvPicPr>
            <a:picLocks noChangeAspect="1" noChangeArrowheads="1"/>
          </p:cNvPicPr>
          <p:nvPr/>
        </p:nvPicPr>
        <p:blipFill>
          <a:blip r:embed="rId3" cstate="print"/>
          <a:srcRect/>
          <a:stretch>
            <a:fillRect/>
          </a:stretch>
        </p:blipFill>
        <p:spPr bwMode="auto">
          <a:xfrm>
            <a:off x="2819400" y="1828800"/>
            <a:ext cx="3505200" cy="3074393"/>
          </a:xfrm>
          <a:prstGeom prst="rect">
            <a:avLst/>
          </a:prstGeom>
          <a:noFill/>
        </p:spPr>
      </p:pic>
    </p:spTree>
    <p:extLst>
      <p:ext uri="{BB962C8B-B14F-4D97-AF65-F5344CB8AC3E}">
        <p14:creationId xmlns:p14="http://schemas.microsoft.com/office/powerpoint/2010/main" val="665068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t>Mitosis Quiz</a:t>
            </a:r>
          </a:p>
        </p:txBody>
      </p:sp>
      <p:sp>
        <p:nvSpPr>
          <p:cNvPr id="11" name="Action Button: Custom 10">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4" name="Action Button: Custom 13">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9" name="Content Placeholder 2"/>
          <p:cNvSpPr txBox="1">
            <a:spLocks/>
          </p:cNvSpPr>
          <p:nvPr/>
        </p:nvSpPr>
        <p:spPr>
          <a:xfrm>
            <a:off x="0" y="1295400"/>
            <a:ext cx="9144000" cy="457200"/>
          </a:xfrm>
          <a:prstGeom prst="rect">
            <a:avLst/>
          </a:prstGeom>
        </p:spPr>
        <p:txBody>
          <a:bodyPr vert="horz" lIns="91440" tIns="45720" rIns="91440" bIns="45720" rtlCol="0">
            <a:noAutofit/>
          </a:bodyPr>
          <a:lstStyle/>
          <a:p>
            <a:pPr algn="ctr"/>
            <a:r>
              <a:rPr lang="en-US" sz="2000" dirty="0"/>
              <a:t>2</a:t>
            </a:r>
            <a:r>
              <a:rPr lang="en-US" sz="2000" dirty="0" smtClean="0"/>
              <a:t>) Which stage of the cell cycle is this?</a:t>
            </a:r>
            <a:endParaRPr lang="en-US" sz="2000" dirty="0"/>
          </a:p>
        </p:txBody>
      </p:sp>
      <p:sp>
        <p:nvSpPr>
          <p:cNvPr id="21" name="Action Button: Custom 20">
            <a:hlinkClick r:id="" action="ppaction://noaction" highlightClick="1"/>
          </p:cNvPr>
          <p:cNvSpPr/>
          <p:nvPr/>
        </p:nvSpPr>
        <p:spPr>
          <a:xfrm>
            <a:off x="838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Interphase</a:t>
            </a:r>
            <a:endParaRPr lang="en-US" dirty="0"/>
          </a:p>
        </p:txBody>
      </p:sp>
      <p:sp>
        <p:nvSpPr>
          <p:cNvPr id="22" name="Action Button: Custom 21">
            <a:hlinkClick r:id="" action="ppaction://noaction" highlightClick="1"/>
          </p:cNvPr>
          <p:cNvSpPr/>
          <p:nvPr/>
        </p:nvSpPr>
        <p:spPr>
          <a:xfrm>
            <a:off x="2362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Prophase</a:t>
            </a:r>
            <a:endParaRPr lang="en-US" dirty="0"/>
          </a:p>
        </p:txBody>
      </p:sp>
      <p:sp>
        <p:nvSpPr>
          <p:cNvPr id="23" name="Action Button: Custom 22">
            <a:hlinkClick r:id="" action="ppaction://noaction" highlightClick="1"/>
          </p:cNvPr>
          <p:cNvSpPr/>
          <p:nvPr/>
        </p:nvSpPr>
        <p:spPr>
          <a:xfrm>
            <a:off x="3886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Metaphase</a:t>
            </a:r>
            <a:endParaRPr lang="en-US" dirty="0"/>
          </a:p>
        </p:txBody>
      </p:sp>
      <p:sp>
        <p:nvSpPr>
          <p:cNvPr id="24" name="Action Button: Custom 23">
            <a:hlinkClick r:id="" action="ppaction://noaction" highlightClick="1"/>
          </p:cNvPr>
          <p:cNvSpPr/>
          <p:nvPr/>
        </p:nvSpPr>
        <p:spPr>
          <a:xfrm>
            <a:off x="5410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Anaphase</a:t>
            </a:r>
            <a:endParaRPr lang="en-US" dirty="0"/>
          </a:p>
        </p:txBody>
      </p:sp>
      <p:sp>
        <p:nvSpPr>
          <p:cNvPr id="25" name="Action Button: Custom 24">
            <a:hlinkClick r:id="" action="ppaction://noaction" highlightClick="1"/>
          </p:cNvPr>
          <p:cNvSpPr/>
          <p:nvPr/>
        </p:nvSpPr>
        <p:spPr>
          <a:xfrm>
            <a:off x="6934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Telophase</a:t>
            </a:r>
            <a:endParaRPr lang="en-US" dirty="0"/>
          </a:p>
        </p:txBody>
      </p:sp>
      <p:sp>
        <p:nvSpPr>
          <p:cNvPr id="26" name="Rectangular Callout 25"/>
          <p:cNvSpPr/>
          <p:nvPr/>
        </p:nvSpPr>
        <p:spPr>
          <a:xfrm>
            <a:off x="3581400" y="5943600"/>
            <a:ext cx="2057400" cy="533400"/>
          </a:xfrm>
          <a:prstGeom prst="wedgeRectCallout">
            <a:avLst>
              <a:gd name="adj1" fmla="val -21200"/>
              <a:gd name="adj2" fmla="val -1359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Correct. </a:t>
            </a:r>
          </a:p>
        </p:txBody>
      </p:sp>
      <p:sp>
        <p:nvSpPr>
          <p:cNvPr id="27" name="Action Button: Forward or Next 26">
            <a:hlinkClick r:id="" action="ppaction://hlinkshowjump?jump=nextslide" highlightClick="1"/>
          </p:cNvPr>
          <p:cNvSpPr/>
          <p:nvPr/>
        </p:nvSpPr>
        <p:spPr>
          <a:xfrm>
            <a:off x="4631709" y="6019800"/>
            <a:ext cx="854691"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2514600" y="6096000"/>
            <a:ext cx="914400" cy="304800"/>
          </a:xfrm>
          <a:prstGeom prst="wedgeRectCallout">
            <a:avLst>
              <a:gd name="adj1" fmla="val -5341"/>
              <a:gd name="adj2" fmla="val -2205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29" name="Rectangular Callout 28"/>
          <p:cNvSpPr/>
          <p:nvPr/>
        </p:nvSpPr>
        <p:spPr>
          <a:xfrm>
            <a:off x="5867400" y="6096000"/>
            <a:ext cx="914400" cy="304800"/>
          </a:xfrm>
          <a:prstGeom prst="wedgeRectCallout">
            <a:avLst>
              <a:gd name="adj1" fmla="val -10974"/>
              <a:gd name="adj2" fmla="val -2163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30" name="Rectangular Callout 29"/>
          <p:cNvSpPr/>
          <p:nvPr/>
        </p:nvSpPr>
        <p:spPr>
          <a:xfrm>
            <a:off x="7391400" y="6096000"/>
            <a:ext cx="914400" cy="304800"/>
          </a:xfrm>
          <a:prstGeom prst="wedgeRectCallout">
            <a:avLst>
              <a:gd name="adj1" fmla="val -25058"/>
              <a:gd name="adj2" fmla="val -1994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31" name="Rectangular Callout 30"/>
          <p:cNvSpPr/>
          <p:nvPr/>
        </p:nvSpPr>
        <p:spPr>
          <a:xfrm>
            <a:off x="1066800" y="6096000"/>
            <a:ext cx="914400" cy="304800"/>
          </a:xfrm>
          <a:prstGeom prst="wedgeRectCallout">
            <a:avLst>
              <a:gd name="adj1" fmla="val -20833"/>
              <a:gd name="adj2" fmla="val -2079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pic>
        <p:nvPicPr>
          <p:cNvPr id="19458" name="Picture 2" descr="m1.JPG"/>
          <p:cNvPicPr>
            <a:picLocks noChangeAspect="1" noChangeArrowheads="1"/>
          </p:cNvPicPr>
          <p:nvPr/>
        </p:nvPicPr>
        <p:blipFill>
          <a:blip r:embed="rId3" cstate="print"/>
          <a:srcRect/>
          <a:stretch>
            <a:fillRect/>
          </a:stretch>
        </p:blipFill>
        <p:spPr bwMode="auto">
          <a:xfrm>
            <a:off x="3505200" y="1752600"/>
            <a:ext cx="2133600" cy="3358980"/>
          </a:xfrm>
          <a:prstGeom prst="rect">
            <a:avLst/>
          </a:prstGeom>
          <a:noFill/>
        </p:spPr>
      </p:pic>
    </p:spTree>
    <p:extLst>
      <p:ext uri="{BB962C8B-B14F-4D97-AF65-F5344CB8AC3E}">
        <p14:creationId xmlns:p14="http://schemas.microsoft.com/office/powerpoint/2010/main" val="33860036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t>Mitosis Quiz</a:t>
            </a:r>
          </a:p>
        </p:txBody>
      </p:sp>
      <p:sp>
        <p:nvSpPr>
          <p:cNvPr id="11" name="Action Button: Custom 10">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4" name="Action Button: Custom 13">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9" name="Content Placeholder 2"/>
          <p:cNvSpPr txBox="1">
            <a:spLocks/>
          </p:cNvSpPr>
          <p:nvPr/>
        </p:nvSpPr>
        <p:spPr>
          <a:xfrm>
            <a:off x="0" y="1295400"/>
            <a:ext cx="9144000" cy="457200"/>
          </a:xfrm>
          <a:prstGeom prst="rect">
            <a:avLst/>
          </a:prstGeom>
        </p:spPr>
        <p:txBody>
          <a:bodyPr vert="horz" lIns="91440" tIns="45720" rIns="91440" bIns="45720" rtlCol="0">
            <a:noAutofit/>
          </a:bodyPr>
          <a:lstStyle/>
          <a:p>
            <a:pPr algn="ctr"/>
            <a:r>
              <a:rPr lang="en-US" sz="2000" dirty="0"/>
              <a:t>3</a:t>
            </a:r>
            <a:r>
              <a:rPr lang="en-US" sz="2000" dirty="0" smtClean="0"/>
              <a:t>) This is a picture or prophase. Which choice happens during prophase?</a:t>
            </a:r>
            <a:endParaRPr lang="en-US" sz="2000" dirty="0"/>
          </a:p>
        </p:txBody>
      </p:sp>
      <p:sp>
        <p:nvSpPr>
          <p:cNvPr id="21" name="Action Button: Custom 20">
            <a:hlinkClick r:id="" action="ppaction://noaction" highlightClick="1"/>
          </p:cNvPr>
          <p:cNvSpPr/>
          <p:nvPr/>
        </p:nvSpPr>
        <p:spPr>
          <a:xfrm>
            <a:off x="152400" y="4800600"/>
            <a:ext cx="15240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DNA is copied</a:t>
            </a:r>
          </a:p>
        </p:txBody>
      </p:sp>
      <p:sp>
        <p:nvSpPr>
          <p:cNvPr id="22" name="Action Button: Custom 21">
            <a:hlinkClick r:id="" action="ppaction://noaction" highlightClick="1"/>
          </p:cNvPr>
          <p:cNvSpPr/>
          <p:nvPr/>
        </p:nvSpPr>
        <p:spPr>
          <a:xfrm>
            <a:off x="1828800" y="4800600"/>
            <a:ext cx="19050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Chromatin condenses into chromosomes</a:t>
            </a:r>
          </a:p>
        </p:txBody>
      </p:sp>
      <p:sp>
        <p:nvSpPr>
          <p:cNvPr id="23" name="Action Button: Custom 22">
            <a:hlinkClick r:id="" action="ppaction://noaction" highlightClick="1"/>
          </p:cNvPr>
          <p:cNvSpPr/>
          <p:nvPr/>
        </p:nvSpPr>
        <p:spPr>
          <a:xfrm>
            <a:off x="3886200" y="4800600"/>
            <a:ext cx="13716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Cytokinesis splits the cytoplasm</a:t>
            </a:r>
          </a:p>
        </p:txBody>
      </p:sp>
      <p:sp>
        <p:nvSpPr>
          <p:cNvPr id="24" name="Action Button: Custom 23">
            <a:hlinkClick r:id="" action="ppaction://noaction" highlightClick="1"/>
          </p:cNvPr>
          <p:cNvSpPr/>
          <p:nvPr/>
        </p:nvSpPr>
        <p:spPr>
          <a:xfrm>
            <a:off x="5410200" y="4800600"/>
            <a:ext cx="13716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Chromatids pulled to ends of cell</a:t>
            </a:r>
            <a:endParaRPr lang="en-US" dirty="0"/>
          </a:p>
        </p:txBody>
      </p:sp>
      <p:sp>
        <p:nvSpPr>
          <p:cNvPr id="25" name="Action Button: Custom 24">
            <a:hlinkClick r:id="" action="ppaction://noaction" highlightClick="1"/>
          </p:cNvPr>
          <p:cNvSpPr/>
          <p:nvPr/>
        </p:nvSpPr>
        <p:spPr>
          <a:xfrm>
            <a:off x="6934200" y="4800600"/>
            <a:ext cx="2133600"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Chromosomes align at equator</a:t>
            </a:r>
          </a:p>
        </p:txBody>
      </p:sp>
      <p:sp>
        <p:nvSpPr>
          <p:cNvPr id="26" name="Rectangular Callout 25"/>
          <p:cNvSpPr/>
          <p:nvPr/>
        </p:nvSpPr>
        <p:spPr>
          <a:xfrm>
            <a:off x="2133600" y="5905500"/>
            <a:ext cx="1752600" cy="571500"/>
          </a:xfrm>
          <a:prstGeom prst="wedgeRectCallout">
            <a:avLst>
              <a:gd name="adj1" fmla="val -21806"/>
              <a:gd name="adj2" fmla="val -983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Correct. </a:t>
            </a:r>
          </a:p>
        </p:txBody>
      </p:sp>
      <p:sp>
        <p:nvSpPr>
          <p:cNvPr id="27" name="Action Button: Forward or Next 26">
            <a:hlinkClick r:id="" action="ppaction://hlinkshowjump?jump=nextslide" highlightClick="1"/>
          </p:cNvPr>
          <p:cNvSpPr/>
          <p:nvPr/>
        </p:nvSpPr>
        <p:spPr>
          <a:xfrm>
            <a:off x="3009900" y="6057900"/>
            <a:ext cx="723900" cy="3571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5562600" y="6096000"/>
            <a:ext cx="1371600" cy="609600"/>
          </a:xfrm>
          <a:prstGeom prst="wedgeRectCallout">
            <a:avLst>
              <a:gd name="adj1" fmla="val -12306"/>
              <a:gd name="adj2" fmla="val -1511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anaphase.</a:t>
            </a:r>
            <a:endParaRPr lang="en-US" dirty="0">
              <a:solidFill>
                <a:schemeClr val="tx1"/>
              </a:solidFill>
            </a:endParaRPr>
          </a:p>
        </p:txBody>
      </p:sp>
      <p:sp>
        <p:nvSpPr>
          <p:cNvPr id="29" name="Rectangular Callout 28"/>
          <p:cNvSpPr/>
          <p:nvPr/>
        </p:nvSpPr>
        <p:spPr>
          <a:xfrm>
            <a:off x="4038600" y="6084332"/>
            <a:ext cx="1371600" cy="621268"/>
          </a:xfrm>
          <a:prstGeom prst="wedgeRectCallout">
            <a:avLst>
              <a:gd name="adj1" fmla="val -16944"/>
              <a:gd name="adj2" fmla="val -1307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telophase.</a:t>
            </a:r>
            <a:endParaRPr lang="en-US" dirty="0">
              <a:solidFill>
                <a:schemeClr val="tx1"/>
              </a:solidFill>
            </a:endParaRPr>
          </a:p>
        </p:txBody>
      </p:sp>
      <p:sp>
        <p:nvSpPr>
          <p:cNvPr id="30" name="Rectangular Callout 29"/>
          <p:cNvSpPr/>
          <p:nvPr/>
        </p:nvSpPr>
        <p:spPr>
          <a:xfrm>
            <a:off x="7391400" y="6096000"/>
            <a:ext cx="1524000" cy="609600"/>
          </a:xfrm>
          <a:prstGeom prst="wedgeRectCallout">
            <a:avLst>
              <a:gd name="adj1" fmla="val -18789"/>
              <a:gd name="adj2" fmla="val -1457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This is metaphase</a:t>
            </a:r>
          </a:p>
        </p:txBody>
      </p:sp>
      <p:sp>
        <p:nvSpPr>
          <p:cNvPr id="31" name="Rectangular Callout 30"/>
          <p:cNvSpPr/>
          <p:nvPr/>
        </p:nvSpPr>
        <p:spPr>
          <a:xfrm>
            <a:off x="152400" y="6096000"/>
            <a:ext cx="1524000" cy="609600"/>
          </a:xfrm>
          <a:prstGeom prst="wedgeRectCallout">
            <a:avLst>
              <a:gd name="adj1" fmla="val -19938"/>
              <a:gd name="adj2" fmla="val -1564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This is interphase.</a:t>
            </a:r>
            <a:endParaRPr lang="en-US" dirty="0">
              <a:solidFill>
                <a:schemeClr val="tx1"/>
              </a:solidFill>
            </a:endParaRPr>
          </a:p>
        </p:txBody>
      </p:sp>
      <p:pic>
        <p:nvPicPr>
          <p:cNvPr id="18434" name="Picture 2" descr="p2.JPG"/>
          <p:cNvPicPr>
            <a:picLocks noChangeAspect="1" noChangeArrowheads="1"/>
          </p:cNvPicPr>
          <p:nvPr/>
        </p:nvPicPr>
        <p:blipFill>
          <a:blip r:embed="rId3" cstate="print"/>
          <a:srcRect/>
          <a:stretch>
            <a:fillRect/>
          </a:stretch>
        </p:blipFill>
        <p:spPr bwMode="auto">
          <a:xfrm>
            <a:off x="2590800" y="1828800"/>
            <a:ext cx="4150360" cy="2895600"/>
          </a:xfrm>
          <a:prstGeom prst="rect">
            <a:avLst/>
          </a:prstGeom>
          <a:noFill/>
        </p:spPr>
      </p:pic>
    </p:spTree>
    <p:extLst>
      <p:ext uri="{BB962C8B-B14F-4D97-AF65-F5344CB8AC3E}">
        <p14:creationId xmlns:p14="http://schemas.microsoft.com/office/powerpoint/2010/main" val="222727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Mitosis Review</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a:t>All cells will eventually get old and die. Therefore, </a:t>
            </a:r>
            <a:r>
              <a:rPr lang="en-US" sz="2200" dirty="0" smtClean="0"/>
              <a:t>cells must </a:t>
            </a:r>
            <a:r>
              <a:rPr lang="en-US" sz="2200" dirty="0"/>
              <a:t>divide in order to replace old and dying cells</a:t>
            </a:r>
            <a:r>
              <a:rPr lang="en-US" sz="2200" dirty="0" smtClean="0"/>
              <a:t>.</a:t>
            </a:r>
          </a:p>
          <a:p>
            <a:pPr>
              <a:buNone/>
            </a:pPr>
            <a:r>
              <a:rPr lang="en-US" sz="2200" b="1" dirty="0" smtClean="0"/>
              <a:t>Mitosis</a:t>
            </a:r>
            <a:r>
              <a:rPr lang="en-US" sz="2200" dirty="0" smtClean="0"/>
              <a:t> is the process of how diploid cells divide. Diploid cells are cells with the complete set of chromosomes for that species.</a:t>
            </a: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400800" y="3505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5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t>Mitosis Quiz</a:t>
            </a:r>
          </a:p>
        </p:txBody>
      </p:sp>
      <p:sp>
        <p:nvSpPr>
          <p:cNvPr id="11" name="Action Button: Custom 10">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4" name="Action Button: Custom 13">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9" name="Content Placeholder 2"/>
          <p:cNvSpPr txBox="1">
            <a:spLocks/>
          </p:cNvSpPr>
          <p:nvPr/>
        </p:nvSpPr>
        <p:spPr>
          <a:xfrm>
            <a:off x="0" y="1295400"/>
            <a:ext cx="9144000" cy="457200"/>
          </a:xfrm>
          <a:prstGeom prst="rect">
            <a:avLst/>
          </a:prstGeom>
        </p:spPr>
        <p:txBody>
          <a:bodyPr vert="horz" lIns="91440" tIns="45720" rIns="91440" bIns="45720" rtlCol="0">
            <a:noAutofit/>
          </a:bodyPr>
          <a:lstStyle/>
          <a:p>
            <a:pPr algn="ctr"/>
            <a:r>
              <a:rPr lang="en-US" sz="2000" dirty="0"/>
              <a:t>4</a:t>
            </a:r>
            <a:r>
              <a:rPr lang="en-US" sz="2000" dirty="0" smtClean="0"/>
              <a:t>) Which stage of the cell cycle is this?</a:t>
            </a:r>
            <a:endParaRPr lang="en-US" sz="2000" dirty="0"/>
          </a:p>
        </p:txBody>
      </p:sp>
      <p:sp>
        <p:nvSpPr>
          <p:cNvPr id="21" name="Action Button: Custom 20">
            <a:hlinkClick r:id="" action="ppaction://noaction" highlightClick="1"/>
          </p:cNvPr>
          <p:cNvSpPr/>
          <p:nvPr/>
        </p:nvSpPr>
        <p:spPr>
          <a:xfrm>
            <a:off x="838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Interphase</a:t>
            </a:r>
            <a:endParaRPr lang="en-US" dirty="0"/>
          </a:p>
        </p:txBody>
      </p:sp>
      <p:sp>
        <p:nvSpPr>
          <p:cNvPr id="22" name="Action Button: Custom 21">
            <a:hlinkClick r:id="" action="ppaction://noaction" highlightClick="1"/>
          </p:cNvPr>
          <p:cNvSpPr/>
          <p:nvPr/>
        </p:nvSpPr>
        <p:spPr>
          <a:xfrm>
            <a:off x="2362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Prophase</a:t>
            </a:r>
            <a:endParaRPr lang="en-US" dirty="0"/>
          </a:p>
        </p:txBody>
      </p:sp>
      <p:sp>
        <p:nvSpPr>
          <p:cNvPr id="23" name="Action Button: Custom 22">
            <a:hlinkClick r:id="" action="ppaction://noaction" highlightClick="1"/>
          </p:cNvPr>
          <p:cNvSpPr/>
          <p:nvPr/>
        </p:nvSpPr>
        <p:spPr>
          <a:xfrm>
            <a:off x="3886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Metaphase</a:t>
            </a:r>
            <a:endParaRPr lang="en-US" dirty="0"/>
          </a:p>
        </p:txBody>
      </p:sp>
      <p:sp>
        <p:nvSpPr>
          <p:cNvPr id="24" name="Action Button: Custom 23">
            <a:hlinkClick r:id="" action="ppaction://noaction" highlightClick="1"/>
          </p:cNvPr>
          <p:cNvSpPr/>
          <p:nvPr/>
        </p:nvSpPr>
        <p:spPr>
          <a:xfrm>
            <a:off x="5410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Anaphase</a:t>
            </a:r>
            <a:endParaRPr lang="en-US" dirty="0"/>
          </a:p>
        </p:txBody>
      </p:sp>
      <p:sp>
        <p:nvSpPr>
          <p:cNvPr id="25" name="Action Button: Custom 24">
            <a:hlinkClick r:id="" action="ppaction://noaction" highlightClick="1"/>
          </p:cNvPr>
          <p:cNvSpPr/>
          <p:nvPr/>
        </p:nvSpPr>
        <p:spPr>
          <a:xfrm>
            <a:off x="6934200" y="5257800"/>
            <a:ext cx="13716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Telophase</a:t>
            </a:r>
            <a:endParaRPr lang="en-US" dirty="0"/>
          </a:p>
        </p:txBody>
      </p:sp>
      <p:sp>
        <p:nvSpPr>
          <p:cNvPr id="26" name="Rectangular Callout 25"/>
          <p:cNvSpPr/>
          <p:nvPr/>
        </p:nvSpPr>
        <p:spPr>
          <a:xfrm>
            <a:off x="5257800" y="5791200"/>
            <a:ext cx="1752600" cy="597932"/>
          </a:xfrm>
          <a:prstGeom prst="wedgeRectCallout">
            <a:avLst>
              <a:gd name="adj1" fmla="val -23363"/>
              <a:gd name="adj2" fmla="val -829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Correct. </a:t>
            </a:r>
          </a:p>
        </p:txBody>
      </p:sp>
      <p:sp>
        <p:nvSpPr>
          <p:cNvPr id="27" name="Action Button: Forward or Next 26">
            <a:hlinkClick r:id="" action="ppaction://hlinkshowjump?jump=nextslide" highlightClick="1"/>
          </p:cNvPr>
          <p:cNvSpPr/>
          <p:nvPr/>
        </p:nvSpPr>
        <p:spPr>
          <a:xfrm>
            <a:off x="6172200" y="5867400"/>
            <a:ext cx="762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2514600" y="6096000"/>
            <a:ext cx="914400" cy="304800"/>
          </a:xfrm>
          <a:prstGeom prst="wedgeRectCallout">
            <a:avLst>
              <a:gd name="adj1" fmla="val -5341"/>
              <a:gd name="adj2" fmla="val -2205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29" name="Rectangular Callout 28"/>
          <p:cNvSpPr/>
          <p:nvPr/>
        </p:nvSpPr>
        <p:spPr>
          <a:xfrm>
            <a:off x="4038600" y="6084332"/>
            <a:ext cx="914400" cy="304800"/>
          </a:xfrm>
          <a:prstGeom prst="wedgeRectCallout">
            <a:avLst>
              <a:gd name="adj1" fmla="val -10974"/>
              <a:gd name="adj2" fmla="val -2163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30" name="Rectangular Callout 29"/>
          <p:cNvSpPr/>
          <p:nvPr/>
        </p:nvSpPr>
        <p:spPr>
          <a:xfrm>
            <a:off x="7391400" y="6096000"/>
            <a:ext cx="914400" cy="304800"/>
          </a:xfrm>
          <a:prstGeom prst="wedgeRectCallout">
            <a:avLst>
              <a:gd name="adj1" fmla="val -25058"/>
              <a:gd name="adj2" fmla="val -1994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31" name="Rectangular Callout 30"/>
          <p:cNvSpPr/>
          <p:nvPr/>
        </p:nvSpPr>
        <p:spPr>
          <a:xfrm>
            <a:off x="1066800" y="6096000"/>
            <a:ext cx="914400" cy="304800"/>
          </a:xfrm>
          <a:prstGeom prst="wedgeRectCallout">
            <a:avLst>
              <a:gd name="adj1" fmla="val -20833"/>
              <a:gd name="adj2" fmla="val -2079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pic>
        <p:nvPicPr>
          <p:cNvPr id="15362" name="Picture 2" descr="a7.JPG"/>
          <p:cNvPicPr>
            <a:picLocks noChangeAspect="1" noChangeArrowheads="1"/>
          </p:cNvPicPr>
          <p:nvPr/>
        </p:nvPicPr>
        <p:blipFill>
          <a:blip r:embed="rId3" cstate="print"/>
          <a:srcRect/>
          <a:stretch>
            <a:fillRect/>
          </a:stretch>
        </p:blipFill>
        <p:spPr bwMode="auto">
          <a:xfrm>
            <a:off x="3581400" y="1752600"/>
            <a:ext cx="1905000" cy="2925538"/>
          </a:xfrm>
          <a:prstGeom prst="rect">
            <a:avLst/>
          </a:prstGeom>
          <a:noFill/>
        </p:spPr>
      </p:pic>
    </p:spTree>
    <p:extLst>
      <p:ext uri="{BB962C8B-B14F-4D97-AF65-F5344CB8AC3E}">
        <p14:creationId xmlns:p14="http://schemas.microsoft.com/office/powerpoint/2010/main" val="2589571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t>Mitosis Quiz</a:t>
            </a:r>
          </a:p>
        </p:txBody>
      </p:sp>
      <p:sp>
        <p:nvSpPr>
          <p:cNvPr id="11" name="Action Button: Custom 10">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14" name="Action Button: Custom 13">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9" name="Content Placeholder 2"/>
          <p:cNvSpPr txBox="1">
            <a:spLocks/>
          </p:cNvSpPr>
          <p:nvPr/>
        </p:nvSpPr>
        <p:spPr>
          <a:xfrm>
            <a:off x="0" y="990600"/>
            <a:ext cx="9144000" cy="457200"/>
          </a:xfrm>
          <a:prstGeom prst="rect">
            <a:avLst/>
          </a:prstGeom>
        </p:spPr>
        <p:txBody>
          <a:bodyPr vert="horz" lIns="91440" tIns="45720" rIns="91440" bIns="45720" rtlCol="0">
            <a:noAutofit/>
          </a:bodyPr>
          <a:lstStyle/>
          <a:p>
            <a:pPr algn="ctr"/>
            <a:r>
              <a:rPr lang="en-US" sz="2000" dirty="0"/>
              <a:t>5</a:t>
            </a:r>
            <a:r>
              <a:rPr lang="en-US" sz="2000" dirty="0" smtClean="0"/>
              <a:t>) Here is a picture of telophase. Which choice does NOT happen in telophase?</a:t>
            </a:r>
            <a:endParaRPr lang="en-US" sz="2000" dirty="0"/>
          </a:p>
        </p:txBody>
      </p:sp>
      <p:sp>
        <p:nvSpPr>
          <p:cNvPr id="21" name="Action Button: Custom 20">
            <a:hlinkClick r:id="" action="ppaction://noaction" highlightClick="1"/>
          </p:cNvPr>
          <p:cNvSpPr/>
          <p:nvPr/>
        </p:nvSpPr>
        <p:spPr>
          <a:xfrm>
            <a:off x="228600" y="4906880"/>
            <a:ext cx="1752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Nucleus regrows</a:t>
            </a:r>
            <a:endParaRPr lang="en-US" dirty="0"/>
          </a:p>
        </p:txBody>
      </p:sp>
      <p:sp>
        <p:nvSpPr>
          <p:cNvPr id="22" name="Action Button: Custom 21">
            <a:hlinkClick r:id="" action="ppaction://noaction" highlightClick="1"/>
          </p:cNvPr>
          <p:cNvSpPr/>
          <p:nvPr/>
        </p:nvSpPr>
        <p:spPr>
          <a:xfrm>
            <a:off x="2362200" y="4876800"/>
            <a:ext cx="1752600" cy="79208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Cytokinesis divides the cytoplasm</a:t>
            </a:r>
            <a:endParaRPr lang="en-US" dirty="0"/>
          </a:p>
        </p:txBody>
      </p:sp>
      <p:sp>
        <p:nvSpPr>
          <p:cNvPr id="23" name="Action Button: Custom 22">
            <a:hlinkClick r:id="" action="ppaction://noaction" highlightClick="1"/>
          </p:cNvPr>
          <p:cNvSpPr/>
          <p:nvPr/>
        </p:nvSpPr>
        <p:spPr>
          <a:xfrm>
            <a:off x="4495800" y="4876800"/>
            <a:ext cx="1600200" cy="79208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Chromatids unwind into chromatin</a:t>
            </a:r>
            <a:endParaRPr lang="en-US" dirty="0"/>
          </a:p>
        </p:txBody>
      </p:sp>
      <p:sp>
        <p:nvSpPr>
          <p:cNvPr id="25" name="Action Button: Custom 24">
            <a:hlinkClick r:id="" action="ppaction://noaction" highlightClick="1"/>
          </p:cNvPr>
          <p:cNvSpPr/>
          <p:nvPr/>
        </p:nvSpPr>
        <p:spPr>
          <a:xfrm>
            <a:off x="6477000" y="4876800"/>
            <a:ext cx="1752600" cy="79208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Chromosomes align at equator.</a:t>
            </a:r>
            <a:endParaRPr lang="en-US" dirty="0"/>
          </a:p>
        </p:txBody>
      </p:sp>
      <p:sp>
        <p:nvSpPr>
          <p:cNvPr id="26" name="Rectangular Callout 25"/>
          <p:cNvSpPr/>
          <p:nvPr/>
        </p:nvSpPr>
        <p:spPr>
          <a:xfrm>
            <a:off x="6400800" y="6019800"/>
            <a:ext cx="2514600" cy="685800"/>
          </a:xfrm>
          <a:prstGeom prst="wedgeRectCallout">
            <a:avLst>
              <a:gd name="adj1" fmla="val -16225"/>
              <a:gd name="adj2" fmla="val -1128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Correct. This happens in metaphase.</a:t>
            </a:r>
          </a:p>
        </p:txBody>
      </p:sp>
      <p:sp>
        <p:nvSpPr>
          <p:cNvPr id="27" name="Action Button: Forward or Next 26">
            <a:hlinkClick r:id="" action="ppaction://hlinkshowjump?jump=nextslide" highlightClick="1"/>
          </p:cNvPr>
          <p:cNvSpPr/>
          <p:nvPr/>
        </p:nvSpPr>
        <p:spPr>
          <a:xfrm>
            <a:off x="8153400" y="6400800"/>
            <a:ext cx="609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2209800" y="6096000"/>
            <a:ext cx="914400" cy="304800"/>
          </a:xfrm>
          <a:prstGeom prst="wedgeRectCallout">
            <a:avLst>
              <a:gd name="adj1" fmla="val -5341"/>
              <a:gd name="adj2" fmla="val -2205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29" name="Rectangular Callout 28"/>
          <p:cNvSpPr/>
          <p:nvPr/>
        </p:nvSpPr>
        <p:spPr>
          <a:xfrm>
            <a:off x="4343400" y="6019800"/>
            <a:ext cx="914400" cy="304800"/>
          </a:xfrm>
          <a:prstGeom prst="wedgeRectCallout">
            <a:avLst>
              <a:gd name="adj1" fmla="val -10974"/>
              <a:gd name="adj2" fmla="val -2163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sp>
        <p:nvSpPr>
          <p:cNvPr id="31" name="Rectangular Callout 30"/>
          <p:cNvSpPr/>
          <p:nvPr/>
        </p:nvSpPr>
        <p:spPr>
          <a:xfrm>
            <a:off x="685800" y="6096000"/>
            <a:ext cx="914400" cy="304800"/>
          </a:xfrm>
          <a:prstGeom prst="wedgeRectCallout">
            <a:avLst>
              <a:gd name="adj1" fmla="val -20833"/>
              <a:gd name="adj2" fmla="val -2079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pic>
        <p:nvPicPr>
          <p:cNvPr id="13314" name="Picture 2" descr="t6.jpg"/>
          <p:cNvPicPr>
            <a:picLocks noChangeAspect="1" noChangeArrowheads="1"/>
          </p:cNvPicPr>
          <p:nvPr/>
        </p:nvPicPr>
        <p:blipFill>
          <a:blip r:embed="rId3" cstate="print"/>
          <a:srcRect/>
          <a:stretch>
            <a:fillRect/>
          </a:stretch>
        </p:blipFill>
        <p:spPr bwMode="auto">
          <a:xfrm>
            <a:off x="3505200" y="1371599"/>
            <a:ext cx="2286000" cy="3398921"/>
          </a:xfrm>
          <a:prstGeom prst="rect">
            <a:avLst/>
          </a:prstGeom>
          <a:noFill/>
        </p:spPr>
      </p:pic>
    </p:spTree>
    <p:extLst>
      <p:ext uri="{BB962C8B-B14F-4D97-AF65-F5344CB8AC3E}">
        <p14:creationId xmlns:p14="http://schemas.microsoft.com/office/powerpoint/2010/main" val="2658544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p:txBody>
      </p:sp>
      <p:sp>
        <p:nvSpPr>
          <p:cNvPr id="6" name="Action Button: Forward or Next 5">
            <a:hlinkClick r:id="" action="ppaction://hlinkshowjump?jump=nextslide" highlightClick="1"/>
          </p:cNvPr>
          <p:cNvSpPr/>
          <p:nvPr/>
        </p:nvSpPr>
        <p:spPr>
          <a:xfrm>
            <a:off x="6629400" y="3200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629619" y="914400"/>
            <a:ext cx="1342181" cy="5478423"/>
            <a:chOff x="1566390" y="1074777"/>
            <a:chExt cx="1342181" cy="5478423"/>
          </a:xfrm>
        </p:grpSpPr>
        <p:sp>
          <p:nvSpPr>
            <p:cNvPr id="5" name="Rectangle 4"/>
            <p:cNvSpPr/>
            <p:nvPr/>
          </p:nvSpPr>
          <p:spPr>
            <a:xfrm>
              <a:off x="1566390" y="1074777"/>
              <a:ext cx="1329210" cy="54784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p>
            <a:p>
              <a:pPr algn="ctr"/>
              <a:r>
                <a:rPr lang="en-US" sz="17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17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1600200" y="1329422"/>
              <a:ext cx="1308371" cy="27853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_</a:t>
              </a:r>
              <a:endParaRPr lang="en-US" sz="17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29535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2000"/>
                                  </p:iterate>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9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p:txBody>
      </p:sp>
      <p:sp>
        <p:nvSpPr>
          <p:cNvPr id="6" name="Action Button: Forward or Next 5">
            <a:hlinkClick r:id="" action="ppaction://hlinkshowjump?jump=nextslide" highlightClick="1"/>
          </p:cNvPr>
          <p:cNvSpPr/>
          <p:nvPr/>
        </p:nvSpPr>
        <p:spPr>
          <a:xfrm>
            <a:off x="6553200" y="4038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2000"/>
                                  </p:iterate>
                                  <p:childTnLst>
                                    <p:set>
                                      <p:cBhvr>
                                        <p:cTn id="6" dur="1" fill="hold">
                                          <p:stCondLst>
                                            <p:cond delay="0"/>
                                          </p:stCondLst>
                                        </p:cTn>
                                        <p:tgtEl>
                                          <p:spTgt spid="27">
                                            <p:txEl>
                                              <p:pRg st="1" end="1"/>
                                            </p:txEl>
                                          </p:spTgt>
                                        </p:tgtEl>
                                        <p:attrNameLst>
                                          <p:attrName>style.visibility</p:attrName>
                                        </p:attrNameLst>
                                      </p:cBhvr>
                                      <p:to>
                                        <p:strVal val="visible"/>
                                      </p:to>
                                    </p:set>
                                    <p:anim calcmode="lin" valueType="num">
                                      <p:cBhvr additive="base">
                                        <p:cTn id="7" dur="50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9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90800" y="5791200"/>
            <a:ext cx="3657600" cy="369332"/>
          </a:xfrm>
          <a:prstGeom prst="rect">
            <a:avLst/>
          </a:prstGeom>
          <a:noFill/>
        </p:spPr>
        <p:txBody>
          <a:bodyPr wrap="square" rtlCol="0">
            <a:spAutoFit/>
          </a:bodyPr>
          <a:lstStyle/>
          <a:p>
            <a:r>
              <a:rPr lang="en-US" b="1" dirty="0" smtClean="0">
                <a:solidFill>
                  <a:srgbClr val="FF0000"/>
                </a:solidFill>
              </a:rPr>
              <a:t>Paired chromosomes = diploid</a:t>
            </a:r>
            <a:endParaRPr lang="en-US" b="1" dirty="0">
              <a:solidFill>
                <a:srgbClr val="FF0000"/>
              </a:solidFill>
            </a:endParaRPr>
          </a:p>
        </p:txBody>
      </p:sp>
      <p:sp>
        <p:nvSpPr>
          <p:cNvPr id="2" name="Oval 1"/>
          <p:cNvSpPr/>
          <p:nvPr/>
        </p:nvSpPr>
        <p:spPr>
          <a:xfrm>
            <a:off x="3263379" y="4724400"/>
            <a:ext cx="990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3657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9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90800" y="5791200"/>
            <a:ext cx="3657600" cy="369332"/>
          </a:xfrm>
          <a:prstGeom prst="rect">
            <a:avLst/>
          </a:prstGeom>
          <a:noFill/>
        </p:spPr>
        <p:txBody>
          <a:bodyPr wrap="square" rtlCol="0">
            <a:spAutoFit/>
          </a:bodyPr>
          <a:lstStyle/>
          <a:p>
            <a:r>
              <a:rPr lang="en-US" b="1" dirty="0" smtClean="0">
                <a:solidFill>
                  <a:srgbClr val="FF0000"/>
                </a:solidFill>
              </a:rPr>
              <a:t>Paired chromosomes = diploid</a:t>
            </a:r>
            <a:endParaRPr lang="en-US" b="1" dirty="0">
              <a:solidFill>
                <a:srgbClr val="FF0000"/>
              </a:solidFill>
            </a:endParaRPr>
          </a:p>
        </p:txBody>
      </p:sp>
      <p:sp>
        <p:nvSpPr>
          <p:cNvPr id="2" name="Oval 1"/>
          <p:cNvSpPr/>
          <p:nvPr/>
        </p:nvSpPr>
        <p:spPr>
          <a:xfrm>
            <a:off x="627228" y="3390900"/>
            <a:ext cx="990600" cy="1257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3657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2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90800" y="5791200"/>
            <a:ext cx="3657600" cy="369332"/>
          </a:xfrm>
          <a:prstGeom prst="rect">
            <a:avLst/>
          </a:prstGeom>
          <a:noFill/>
        </p:spPr>
        <p:txBody>
          <a:bodyPr wrap="square" rtlCol="0">
            <a:spAutoFit/>
          </a:bodyPr>
          <a:lstStyle/>
          <a:p>
            <a:r>
              <a:rPr lang="en-US" b="1" dirty="0" smtClean="0">
                <a:solidFill>
                  <a:srgbClr val="FF0000"/>
                </a:solidFill>
              </a:rPr>
              <a:t>Paired chromosomes = diploid</a:t>
            </a:r>
            <a:endParaRPr lang="en-US" b="1" dirty="0">
              <a:solidFill>
                <a:srgbClr val="FF0000"/>
              </a:solidFill>
            </a:endParaRPr>
          </a:p>
        </p:txBody>
      </p:sp>
      <p:sp>
        <p:nvSpPr>
          <p:cNvPr id="2" name="Oval 1"/>
          <p:cNvSpPr/>
          <p:nvPr/>
        </p:nvSpPr>
        <p:spPr>
          <a:xfrm>
            <a:off x="2438400" y="609600"/>
            <a:ext cx="1066800" cy="1391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3657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5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90800" y="5791200"/>
            <a:ext cx="3657600" cy="369332"/>
          </a:xfrm>
          <a:prstGeom prst="rect">
            <a:avLst/>
          </a:prstGeom>
          <a:noFill/>
        </p:spPr>
        <p:txBody>
          <a:bodyPr wrap="square" rtlCol="0">
            <a:spAutoFit/>
          </a:bodyPr>
          <a:lstStyle/>
          <a:p>
            <a:r>
              <a:rPr lang="en-US" b="1" dirty="0" smtClean="0">
                <a:solidFill>
                  <a:srgbClr val="FF0000"/>
                </a:solidFill>
              </a:rPr>
              <a:t>Paired chromosomes = diploid</a:t>
            </a:r>
            <a:endParaRPr lang="en-US" b="1" dirty="0">
              <a:solidFill>
                <a:srgbClr val="FF0000"/>
              </a:solidFill>
            </a:endParaRPr>
          </a:p>
        </p:txBody>
      </p:sp>
      <p:sp>
        <p:nvSpPr>
          <p:cNvPr id="2" name="Oval 1"/>
          <p:cNvSpPr/>
          <p:nvPr/>
        </p:nvSpPr>
        <p:spPr>
          <a:xfrm>
            <a:off x="685800" y="4648200"/>
            <a:ext cx="914400" cy="1150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3657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p:txBody>
      </p:sp>
      <p:sp>
        <p:nvSpPr>
          <p:cNvPr id="6" name="Action Button: Forward or Next 5">
            <a:hlinkClick r:id="" action="ppaction://hlinkshowjump?jump=nextslide" highlightClick="1"/>
          </p:cNvPr>
          <p:cNvSpPr/>
          <p:nvPr/>
        </p:nvSpPr>
        <p:spPr>
          <a:xfrm>
            <a:off x="6553200" y="4800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762000"/>
            <a:ext cx="3733800" cy="57451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2000"/>
                                  </p:iterate>
                                  <p:childTnLst>
                                    <p:set>
                                      <p:cBhvr>
                                        <p:cTn id="6" dur="1" fill="hold">
                                          <p:stCondLst>
                                            <p:cond delay="0"/>
                                          </p:stCondLst>
                                        </p:cTn>
                                        <p:tgtEl>
                                          <p:spTgt spid="27">
                                            <p:txEl>
                                              <p:pRg st="2" end="2"/>
                                            </p:txEl>
                                          </p:spTgt>
                                        </p:tgtEl>
                                        <p:attrNameLst>
                                          <p:attrName>style.visibility</p:attrName>
                                        </p:attrNameLst>
                                      </p:cBhvr>
                                      <p:to>
                                        <p:strVal val="visible"/>
                                      </p:to>
                                    </p:set>
                                    <p:anim calcmode="lin" valueType="num">
                                      <p:cBhvr additive="base">
                                        <p:cTn id="7" dur="500" fill="hold"/>
                                        <p:tgtEl>
                                          <p:spTgt spid="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94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p:txBody>
      </p:sp>
      <p:sp>
        <p:nvSpPr>
          <p:cNvPr id="6" name="Action Button: Forward or Next 5">
            <a:hlinkClick r:id="" action="ppaction://hlinkshowjump?jump=nextslide" highlightClick="1"/>
          </p:cNvPr>
          <p:cNvSpPr/>
          <p:nvPr/>
        </p:nvSpPr>
        <p:spPr>
          <a:xfrm>
            <a:off x="53340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762000"/>
            <a:ext cx="3733800" cy="57451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38600" y="5955268"/>
            <a:ext cx="3657600" cy="369332"/>
          </a:xfrm>
          <a:prstGeom prst="rect">
            <a:avLst/>
          </a:prstGeom>
          <a:noFill/>
        </p:spPr>
        <p:txBody>
          <a:bodyPr wrap="square" rtlCol="0">
            <a:spAutoFit/>
          </a:bodyPr>
          <a:lstStyle/>
          <a:p>
            <a:r>
              <a:rPr lang="en-US" b="1" dirty="0" smtClean="0">
                <a:solidFill>
                  <a:srgbClr val="FF0000"/>
                </a:solidFill>
              </a:rPr>
              <a:t>Single chromosome = haploid</a:t>
            </a:r>
            <a:endParaRPr lang="en-US" b="1" dirty="0">
              <a:solidFill>
                <a:srgbClr val="FF0000"/>
              </a:solidFill>
            </a:endParaRPr>
          </a:p>
        </p:txBody>
      </p:sp>
      <p:sp>
        <p:nvSpPr>
          <p:cNvPr id="9" name="Oval 8"/>
          <p:cNvSpPr/>
          <p:nvPr/>
        </p:nvSpPr>
        <p:spPr>
          <a:xfrm>
            <a:off x="2514600" y="4572000"/>
            <a:ext cx="762000" cy="998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Mitosis Review</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a:t>All cells will eventually get old and die. Therefore, </a:t>
            </a:r>
            <a:r>
              <a:rPr lang="en-US" sz="2200" dirty="0" smtClean="0"/>
              <a:t>cells must </a:t>
            </a:r>
            <a:r>
              <a:rPr lang="en-US" sz="2200" dirty="0"/>
              <a:t>divide in order to replace old and dying cells</a:t>
            </a:r>
            <a:r>
              <a:rPr lang="en-US" sz="2200" dirty="0" smtClean="0"/>
              <a:t>.</a:t>
            </a:r>
          </a:p>
          <a:p>
            <a:pPr>
              <a:buNone/>
            </a:pPr>
            <a:r>
              <a:rPr lang="en-US" sz="2200" b="1" dirty="0" smtClean="0"/>
              <a:t>Mitosis</a:t>
            </a:r>
            <a:r>
              <a:rPr lang="en-US" sz="2200" dirty="0" smtClean="0"/>
              <a:t> is the process of how diploid cells divide. Diploid cells are cells with the complete set of chromosomes for that species.</a:t>
            </a:r>
          </a:p>
          <a:p>
            <a:pPr>
              <a:buNone/>
            </a:pPr>
            <a:r>
              <a:rPr lang="en-US" sz="2200" dirty="0" smtClean="0"/>
              <a:t>For example, humans have a complete set of 46 chromosomes in diploid cells.</a:t>
            </a: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4267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1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p:txBody>
      </p:sp>
      <p:sp>
        <p:nvSpPr>
          <p:cNvPr id="6" name="Action Button: Forward or Next 5">
            <a:hlinkClick r:id="" action="ppaction://hlinkshowjump?jump=nextslide" highlightClick="1"/>
          </p:cNvPr>
          <p:cNvSpPr/>
          <p:nvPr/>
        </p:nvSpPr>
        <p:spPr>
          <a:xfrm>
            <a:off x="53340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762000"/>
            <a:ext cx="3733800" cy="57451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38600" y="5955268"/>
            <a:ext cx="3657600" cy="369332"/>
          </a:xfrm>
          <a:prstGeom prst="rect">
            <a:avLst/>
          </a:prstGeom>
          <a:noFill/>
        </p:spPr>
        <p:txBody>
          <a:bodyPr wrap="square" rtlCol="0">
            <a:spAutoFit/>
          </a:bodyPr>
          <a:lstStyle/>
          <a:p>
            <a:r>
              <a:rPr lang="en-US" b="1" dirty="0" smtClean="0">
                <a:solidFill>
                  <a:srgbClr val="FF0000"/>
                </a:solidFill>
              </a:rPr>
              <a:t>Single chromosome = haploid</a:t>
            </a:r>
            <a:endParaRPr lang="en-US" b="1" dirty="0">
              <a:solidFill>
                <a:srgbClr val="FF0000"/>
              </a:solidFill>
            </a:endParaRPr>
          </a:p>
        </p:txBody>
      </p:sp>
      <p:sp>
        <p:nvSpPr>
          <p:cNvPr id="9" name="Oval 8"/>
          <p:cNvSpPr/>
          <p:nvPr/>
        </p:nvSpPr>
        <p:spPr>
          <a:xfrm>
            <a:off x="290015" y="2133600"/>
            <a:ext cx="762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65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p:txBody>
      </p:sp>
      <p:sp>
        <p:nvSpPr>
          <p:cNvPr id="6" name="Action Button: Forward or Next 5">
            <a:hlinkClick r:id="" action="ppaction://hlinkshowjump?jump=nextslide" highlightClick="1"/>
          </p:cNvPr>
          <p:cNvSpPr/>
          <p:nvPr/>
        </p:nvSpPr>
        <p:spPr>
          <a:xfrm>
            <a:off x="53340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762000"/>
            <a:ext cx="3733800" cy="57451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38600" y="5955268"/>
            <a:ext cx="3657600" cy="369332"/>
          </a:xfrm>
          <a:prstGeom prst="rect">
            <a:avLst/>
          </a:prstGeom>
          <a:noFill/>
        </p:spPr>
        <p:txBody>
          <a:bodyPr wrap="square" rtlCol="0">
            <a:spAutoFit/>
          </a:bodyPr>
          <a:lstStyle/>
          <a:p>
            <a:r>
              <a:rPr lang="en-US" b="1" dirty="0" smtClean="0">
                <a:solidFill>
                  <a:srgbClr val="FF0000"/>
                </a:solidFill>
              </a:rPr>
              <a:t>Single chromosome = haploid</a:t>
            </a:r>
            <a:endParaRPr lang="en-US" b="1" dirty="0">
              <a:solidFill>
                <a:srgbClr val="FF0000"/>
              </a:solidFill>
            </a:endParaRPr>
          </a:p>
        </p:txBody>
      </p:sp>
      <p:sp>
        <p:nvSpPr>
          <p:cNvPr id="9" name="Oval 8"/>
          <p:cNvSpPr/>
          <p:nvPr/>
        </p:nvSpPr>
        <p:spPr>
          <a:xfrm>
            <a:off x="2667000" y="2105167"/>
            <a:ext cx="762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06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p:txBody>
      </p:sp>
      <p:sp>
        <p:nvSpPr>
          <p:cNvPr id="6" name="Action Button: Forward or Next 5">
            <a:hlinkClick r:id="" action="ppaction://hlinkshowjump?jump=nextslide" highlightClick="1"/>
          </p:cNvPr>
          <p:cNvSpPr/>
          <p:nvPr/>
        </p:nvSpPr>
        <p:spPr>
          <a:xfrm>
            <a:off x="53340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762000"/>
            <a:ext cx="3733800" cy="574510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38600" y="5955268"/>
            <a:ext cx="3657600" cy="369332"/>
          </a:xfrm>
          <a:prstGeom prst="rect">
            <a:avLst/>
          </a:prstGeom>
          <a:noFill/>
        </p:spPr>
        <p:txBody>
          <a:bodyPr wrap="square" rtlCol="0">
            <a:spAutoFit/>
          </a:bodyPr>
          <a:lstStyle/>
          <a:p>
            <a:r>
              <a:rPr lang="en-US" b="1" dirty="0" smtClean="0">
                <a:solidFill>
                  <a:srgbClr val="FF0000"/>
                </a:solidFill>
              </a:rPr>
              <a:t>Single chromosome = haploid</a:t>
            </a:r>
            <a:endParaRPr lang="en-US" b="1" dirty="0">
              <a:solidFill>
                <a:srgbClr val="FF0000"/>
              </a:solidFill>
            </a:endParaRPr>
          </a:p>
        </p:txBody>
      </p:sp>
      <p:sp>
        <p:nvSpPr>
          <p:cNvPr id="9" name="Oval 8"/>
          <p:cNvSpPr/>
          <p:nvPr/>
        </p:nvSpPr>
        <p:spPr>
          <a:xfrm>
            <a:off x="241111" y="5562599"/>
            <a:ext cx="673289" cy="944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324600" y="6086901"/>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a:p>
            <a:pPr>
              <a:buFont typeface="Arial" pitchFamily="34" charset="0"/>
              <a:buNone/>
            </a:pPr>
            <a:r>
              <a:rPr lang="en-US" sz="2200" dirty="0" smtClean="0"/>
              <a:t>Examples of haploid cells are the gametes. Gametes are sex cells such as sperm cells in males. And egg cells, or ovum, in females.</a:t>
            </a:r>
            <a:endParaRPr lang="en-US" sz="2200" dirty="0"/>
          </a:p>
        </p:txBody>
      </p:sp>
      <p:pic>
        <p:nvPicPr>
          <p:cNvPr id="7" name="Picture 2" descr="http://upload.wikimedia.org/wikipedia/commons/8/86/Sperm-e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559490" cy="309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2000"/>
                                  </p:iterate>
                                  <p:childTnLst>
                                    <p:set>
                                      <p:cBhvr>
                                        <p:cTn id="6" dur="1" fill="hold">
                                          <p:stCondLst>
                                            <p:cond delay="0"/>
                                          </p:stCondLst>
                                        </p:cTn>
                                        <p:tgtEl>
                                          <p:spTgt spid="27">
                                            <p:txEl>
                                              <p:pRg st="3" end="3"/>
                                            </p:txEl>
                                          </p:spTgt>
                                        </p:tgtEl>
                                        <p:attrNameLst>
                                          <p:attrName>style.visibility</p:attrName>
                                        </p:attrNameLst>
                                      </p:cBhvr>
                                      <p:to>
                                        <p:strVal val="visible"/>
                                      </p:to>
                                    </p:set>
                                    <p:anim calcmode="lin" valueType="num">
                                      <p:cBhvr additive="base">
                                        <p:cTn id="7" dur="500" fill="hold"/>
                                        <p:tgtEl>
                                          <p:spTgt spid="2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5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90700" y="1524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a:p>
            <a:pPr>
              <a:buFont typeface="Arial" pitchFamily="34" charset="0"/>
              <a:buNone/>
            </a:pPr>
            <a:r>
              <a:rPr lang="en-US" sz="2200" dirty="0" smtClean="0"/>
              <a:t>Examples of haploid cells are the gametes. Gametes are sex cells such as sperm cells in males. And egg cells, or ovum, in females.</a:t>
            </a:r>
            <a:endParaRPr lang="en-US" sz="2200" dirty="0"/>
          </a:p>
        </p:txBody>
      </p:sp>
      <p:pic>
        <p:nvPicPr>
          <p:cNvPr id="7" name="Picture 2" descr="http://upload.wikimedia.org/wikipedia/commons/8/86/Sperm-e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559490" cy="3090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1600200" y="2667000"/>
            <a:ext cx="1752600" cy="685800"/>
          </a:xfrm>
          <a:prstGeom prst="wedgeRectCallout">
            <a:avLst>
              <a:gd name="adj1" fmla="val -44340"/>
              <a:gd name="adj2" fmla="val 1759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Sperm is the male gamete</a:t>
            </a:r>
            <a:endParaRPr lang="en-US" dirty="0">
              <a:solidFill>
                <a:schemeClr val="tx1"/>
              </a:solidFill>
            </a:endParaRPr>
          </a:p>
        </p:txBody>
      </p:sp>
    </p:spTree>
    <p:extLst>
      <p:ext uri="{BB962C8B-B14F-4D97-AF65-F5344CB8AC3E}">
        <p14:creationId xmlns:p14="http://schemas.microsoft.com/office/powerpoint/2010/main" val="30787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Now for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30099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So now lets focus on Meiosis. Meiosis is the process for making haploid cells. Haploid cells are cells that contain only half the number of chromosomes for that species.</a:t>
            </a:r>
          </a:p>
          <a:p>
            <a:pPr>
              <a:buFont typeface="Arial" pitchFamily="34" charset="0"/>
              <a:buNone/>
            </a:pPr>
            <a:r>
              <a:rPr lang="en-US" sz="2200" dirty="0" smtClean="0"/>
              <a:t>For example, human diploid cells contain 46 chromosomes. </a:t>
            </a:r>
          </a:p>
          <a:p>
            <a:pPr>
              <a:buFont typeface="Arial" pitchFamily="34" charset="0"/>
              <a:buNone/>
            </a:pPr>
            <a:r>
              <a:rPr lang="en-US" sz="2200" dirty="0" smtClean="0"/>
              <a:t>But human haploid cells contain only 23 chromosomes.</a:t>
            </a:r>
          </a:p>
          <a:p>
            <a:pPr>
              <a:buFont typeface="Arial" pitchFamily="34" charset="0"/>
              <a:buNone/>
            </a:pPr>
            <a:r>
              <a:rPr lang="en-US" sz="2200" dirty="0" smtClean="0"/>
              <a:t>Examples of haploid cells are the gametes. Gametes are sex cells such as sperm cells in males. And egg cells, or ovum, in females.</a:t>
            </a:r>
            <a:endParaRPr lang="en-US" sz="2200" dirty="0"/>
          </a:p>
        </p:txBody>
      </p:sp>
      <p:pic>
        <p:nvPicPr>
          <p:cNvPr id="7" name="Picture 2" descr="http://upload.wikimedia.org/wikipedia/commons/8/86/Sperm-e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559490" cy="30901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a:xfrm>
            <a:off x="2476500" y="5486400"/>
            <a:ext cx="2082990" cy="685800"/>
          </a:xfrm>
          <a:prstGeom prst="wedgeRectCallout">
            <a:avLst>
              <a:gd name="adj1" fmla="val -8848"/>
              <a:gd name="adj2" fmla="val -1763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ovum (egg) is the female gamete</a:t>
            </a:r>
            <a:endParaRPr lang="en-US" dirty="0">
              <a:solidFill>
                <a:schemeClr val="tx1"/>
              </a:solidFill>
            </a:endParaRPr>
          </a:p>
        </p:txBody>
      </p:sp>
      <p:sp>
        <p:nvSpPr>
          <p:cNvPr id="10" name="Rectangular Callout 9"/>
          <p:cNvSpPr/>
          <p:nvPr/>
        </p:nvSpPr>
        <p:spPr>
          <a:xfrm>
            <a:off x="1600200" y="2667000"/>
            <a:ext cx="1752600" cy="685800"/>
          </a:xfrm>
          <a:prstGeom prst="wedgeRectCallout">
            <a:avLst>
              <a:gd name="adj1" fmla="val -44340"/>
              <a:gd name="adj2" fmla="val 1759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Sperm is the male gamete</a:t>
            </a:r>
            <a:endParaRPr lang="en-US" dirty="0">
              <a:solidFill>
                <a:schemeClr val="tx1"/>
              </a:solidFill>
            </a:endParaRPr>
          </a:p>
        </p:txBody>
      </p:sp>
    </p:spTree>
    <p:extLst>
      <p:ext uri="{BB962C8B-B14F-4D97-AF65-F5344CB8AC3E}">
        <p14:creationId xmlns:p14="http://schemas.microsoft.com/office/powerpoint/2010/main" val="39814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p:txBody>
      </p:sp>
      <p:sp>
        <p:nvSpPr>
          <p:cNvPr id="6" name="Action Button: Forward or Next 5">
            <a:hlinkClick r:id="" action="ppaction://hlinkshowjump?jump=nextslide" highlightClick="1"/>
          </p:cNvPr>
          <p:cNvSpPr/>
          <p:nvPr/>
        </p:nvSpPr>
        <p:spPr>
          <a:xfrm>
            <a:off x="6553200" y="2209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upload.wikimedia.org/wikipedia/commons/thumb/f/ff/Ebola_virus_em.jpg/170px-Ebola_virus_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81" y="1447800"/>
            <a:ext cx="3095625" cy="437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2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27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p:txBody>
      </p:sp>
      <p:sp>
        <p:nvSpPr>
          <p:cNvPr id="6" name="Action Button: Forward or Next 5">
            <a:hlinkClick r:id="" action="ppaction://hlinkshowjump?jump=nextslide" highlightClick="1"/>
          </p:cNvPr>
          <p:cNvSpPr/>
          <p:nvPr/>
        </p:nvSpPr>
        <p:spPr>
          <a:xfrm>
            <a:off x="2008993"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upload.wikimedia.org/wikipedia/commons/thumb/f/ff/Ebola_virus_em.jpg/170px-Ebola_virus_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81" y="1447800"/>
            <a:ext cx="3095625" cy="43702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52600" y="5791200"/>
            <a:ext cx="3657600" cy="369332"/>
          </a:xfrm>
          <a:prstGeom prst="rect">
            <a:avLst/>
          </a:prstGeom>
          <a:noFill/>
        </p:spPr>
        <p:txBody>
          <a:bodyPr wrap="square" rtlCol="0">
            <a:spAutoFit/>
          </a:bodyPr>
          <a:lstStyle/>
          <a:p>
            <a:r>
              <a:rPr lang="en-US" b="1" dirty="0" smtClean="0">
                <a:solidFill>
                  <a:srgbClr val="FF0000"/>
                </a:solidFill>
              </a:rPr>
              <a:t>Ebola virus</a:t>
            </a:r>
            <a:endParaRPr lang="en-US" b="1" dirty="0">
              <a:solidFill>
                <a:srgbClr val="FF0000"/>
              </a:solidFill>
            </a:endParaRPr>
          </a:p>
        </p:txBody>
      </p:sp>
    </p:spTree>
    <p:extLst>
      <p:ext uri="{BB962C8B-B14F-4D97-AF65-F5344CB8AC3E}">
        <p14:creationId xmlns:p14="http://schemas.microsoft.com/office/powerpoint/2010/main" val="375616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p:txBody>
      </p:sp>
      <p:sp>
        <p:nvSpPr>
          <p:cNvPr id="6" name="Action Button: Forward or Next 5">
            <a:hlinkClick r:id="" action="ppaction://hlinkshowjump?jump=nextslide" highlightClick="1"/>
          </p:cNvPr>
          <p:cNvSpPr/>
          <p:nvPr/>
        </p:nvSpPr>
        <p:spPr>
          <a:xfrm>
            <a:off x="1828800" y="5334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399" y="4876800"/>
            <a:ext cx="4540801" cy="369332"/>
          </a:xfrm>
          <a:prstGeom prst="rect">
            <a:avLst/>
          </a:prstGeom>
          <a:noFill/>
        </p:spPr>
        <p:txBody>
          <a:bodyPr wrap="square" rtlCol="0">
            <a:spAutoFit/>
          </a:bodyPr>
          <a:lstStyle/>
          <a:p>
            <a:r>
              <a:rPr lang="en-US" b="1" dirty="0" smtClean="0">
                <a:solidFill>
                  <a:srgbClr val="FF0000"/>
                </a:solidFill>
              </a:rPr>
              <a:t>The bacteria that caused the Bubonic Plague</a:t>
            </a:r>
            <a:endParaRPr lang="en-US" b="1" dirty="0">
              <a:solidFill>
                <a:srgbClr val="FF0000"/>
              </a:solidFill>
            </a:endParaRPr>
          </a:p>
        </p:txBody>
      </p:sp>
      <p:pic>
        <p:nvPicPr>
          <p:cNvPr id="59394" name="Picture 2" descr="http://upload.wikimedia.org/wikipedia/commons/thumb/d/d0/Yersinia_pestis.jpg/320px-Yersinia_pes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5" y="1600200"/>
            <a:ext cx="4530216" cy="327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a:p>
            <a:pPr>
              <a:buFont typeface="Arial" pitchFamily="34" charset="0"/>
              <a:buNone/>
            </a:pPr>
            <a:r>
              <a:rPr lang="en-US" sz="2200" dirty="0" smtClean="0"/>
              <a:t>In this case, germ cells are the diploid cells that go through meiosis. </a:t>
            </a:r>
          </a:p>
        </p:txBody>
      </p:sp>
      <p:sp>
        <p:nvSpPr>
          <p:cNvPr id="6" name="Action Button: Forward or Next 5">
            <a:hlinkClick r:id="" action="ppaction://hlinkshowjump?jump=nextslide" highlightClick="1"/>
          </p:cNvPr>
          <p:cNvSpPr/>
          <p:nvPr/>
        </p:nvSpPr>
        <p:spPr>
          <a:xfrm>
            <a:off x="6469607" y="3276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upload.wikimedia.org/wikipedia/commons/thumb/f/ff/Ebola_virus_em.jpg/170px-Ebola_virus_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851" y="1143000"/>
            <a:ext cx="1862919" cy="26300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d/d0/Yersinia_pestis.jpg/320px-Yersinia_pes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25" y="4127879"/>
            <a:ext cx="3209570" cy="2316909"/>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838200" y="994547"/>
            <a:ext cx="2667000" cy="2743200"/>
          </a:xfrm>
          <a:prstGeom prst="noSmoking">
            <a:avLst>
              <a:gd name="adj" fmla="val 1004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838200" y="3886200"/>
            <a:ext cx="2667000" cy="2743200"/>
          </a:xfrm>
          <a:prstGeom prst="noSmoking">
            <a:avLst>
              <a:gd name="adj" fmla="val 1004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14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27">
                                            <p:txEl>
                                              <p:pRg st="1" end="1"/>
                                            </p:txEl>
                                          </p:spTgt>
                                        </p:tgtEl>
                                        <p:attrNameLst>
                                          <p:attrName>style.visibility</p:attrName>
                                        </p:attrNameLst>
                                      </p:cBhvr>
                                      <p:to>
                                        <p:strVal val="visible"/>
                                      </p:to>
                                    </p:set>
                                    <p:anim calcmode="lin" valueType="num">
                                      <p:cBhvr additive="base">
                                        <p:cTn id="7" dur="50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Mitosis Review</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a:t>All cells will eventually get old and die. Therefore, </a:t>
            </a:r>
            <a:r>
              <a:rPr lang="en-US" sz="2200" dirty="0" smtClean="0"/>
              <a:t>cells must </a:t>
            </a:r>
            <a:r>
              <a:rPr lang="en-US" sz="2200" dirty="0"/>
              <a:t>divide in order to replace old and dying cells</a:t>
            </a:r>
            <a:r>
              <a:rPr lang="en-US" sz="2200" dirty="0" smtClean="0"/>
              <a:t>.</a:t>
            </a:r>
          </a:p>
          <a:p>
            <a:pPr>
              <a:buNone/>
            </a:pPr>
            <a:r>
              <a:rPr lang="en-US" sz="2200" b="1" dirty="0" smtClean="0"/>
              <a:t>Mitosis</a:t>
            </a:r>
            <a:r>
              <a:rPr lang="en-US" sz="2200" dirty="0" smtClean="0"/>
              <a:t> is the process of how diploid cells divide. Diploid cells are cells with the complete set of chromosomes for that species.</a:t>
            </a:r>
          </a:p>
          <a:p>
            <a:pPr>
              <a:buNone/>
            </a:pPr>
            <a:r>
              <a:rPr lang="en-US" sz="2200" dirty="0" smtClean="0"/>
              <a:t>For example, humans have a complete set of 46 chromosomes in diploid cells.</a:t>
            </a:r>
          </a:p>
          <a:p>
            <a:pPr>
              <a:buNone/>
            </a:pPr>
            <a:r>
              <a:rPr lang="en-US" sz="2200" dirty="0" smtClean="0"/>
              <a:t>In diploid cells, chromosomes are always arranged in pairs. For example, the 46 human chromosomes are arranged in 23 pairs. In the karyotype, you can see a diploid human cell with 46 chromosomes, or 23 pairs of chromosomes.</a:t>
            </a:r>
            <a:endParaRPr lang="en-US" sz="2200" dirty="0"/>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71628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39719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235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a:p>
            <a:pPr>
              <a:buFont typeface="Arial" pitchFamily="34" charset="0"/>
              <a:buNone/>
            </a:pPr>
            <a:r>
              <a:rPr lang="en-US" sz="2200" dirty="0" smtClean="0"/>
              <a:t>In this case, germ cells are the diploid cells that go through meiosis. </a:t>
            </a:r>
          </a:p>
          <a:p>
            <a:pPr>
              <a:buFont typeface="Arial" pitchFamily="34" charset="0"/>
              <a:buNone/>
            </a:pPr>
            <a:r>
              <a:rPr lang="en-US" sz="2200" dirty="0" smtClean="0"/>
              <a:t>Males have germ cells in their testes. The male germ cells will go through meiosis to make sperm cells.</a:t>
            </a:r>
          </a:p>
        </p:txBody>
      </p:sp>
      <p:sp>
        <p:nvSpPr>
          <p:cNvPr id="6" name="Action Button: Forward or Next 5">
            <a:hlinkClick r:id="" action="ppaction://hlinkshowjump?jump=nextslide" highlightClick="1"/>
          </p:cNvPr>
          <p:cNvSpPr/>
          <p:nvPr/>
        </p:nvSpPr>
        <p:spPr>
          <a:xfrm>
            <a:off x="6400800" y="4648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http://upload.wikimedia.org/wikipedia/commons/thumb/f/f4/Human_body_silhouette.svg/500px-Human_body_silhouett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82" y="317310"/>
            <a:ext cx="2889418" cy="6553200"/>
          </a:xfrm>
          <a:prstGeom prst="rect">
            <a:avLst/>
          </a:prstGeom>
          <a:noFill/>
          <a:extLst>
            <a:ext uri="{909E8E84-426E-40DD-AFC4-6F175D3DCCD1}">
              <a14:hiddenFill xmlns:a14="http://schemas.microsoft.com/office/drawing/2010/main">
                <a:solidFill>
                  <a:srgbClr val="FFFFFF"/>
                </a:solidFill>
              </a14:hiddenFill>
            </a:ext>
          </a:extLst>
        </p:spPr>
      </p:pic>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8" name="Rectangle 7"/>
          <p:cNvSpPr/>
          <p:nvPr/>
        </p:nvSpPr>
        <p:spPr>
          <a:xfrm>
            <a:off x="2057400" y="38100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4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27">
                                            <p:txEl>
                                              <p:pRg st="2" end="2"/>
                                            </p:txEl>
                                          </p:spTgt>
                                        </p:tgtEl>
                                        <p:attrNameLst>
                                          <p:attrName>style.visibility</p:attrName>
                                        </p:attrNameLst>
                                      </p:cBhvr>
                                      <p:to>
                                        <p:strVal val="visible"/>
                                      </p:to>
                                    </p:set>
                                    <p:anim calcmode="lin" valueType="num">
                                      <p:cBhvr additive="base">
                                        <p:cTn id="7" dur="500" fill="hold"/>
                                        <p:tgtEl>
                                          <p:spTgt spid="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2" end="2"/>
                                            </p:txEl>
                                          </p:spTgt>
                                        </p:tgtEl>
                                        <p:attrNameLst>
                                          <p:attrName>ppt_y</p:attrName>
                                        </p:attrNameLst>
                                      </p:cBhvr>
                                      <p:tavLst>
                                        <p:tav tm="0">
                                          <p:val>
                                            <p:strVal val="#ppt_y"/>
                                          </p:val>
                                        </p:tav>
                                        <p:tav tm="100000">
                                          <p:val>
                                            <p:strVal val="#ppt_y"/>
                                          </p:val>
                                        </p:tav>
                                      </p:tavLst>
                                    </p:anim>
                                  </p:childTnLst>
                                </p:cTn>
                              </p:par>
                              <p:par>
                                <p:cTn id="9" presetID="35" presetClass="emph" presetSubtype="0" repeatCount="indefinite" fill="hold" grpId="0" nodeType="withEffect">
                                  <p:stCondLst>
                                    <p:cond delay="0"/>
                                  </p:stCondLst>
                                  <p:childTnLst>
                                    <p:anim calcmode="discrete" valueType="str">
                                      <p:cBhvr>
                                        <p:cTn id="10" dur="5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34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P spid="6"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a:p>
            <a:pPr>
              <a:buFont typeface="Arial" pitchFamily="34" charset="0"/>
              <a:buNone/>
            </a:pPr>
            <a:r>
              <a:rPr lang="en-US" sz="2200" dirty="0" smtClean="0"/>
              <a:t>In this case, germ cells are the diploid cells that go through meiosis. </a:t>
            </a:r>
          </a:p>
          <a:p>
            <a:pPr>
              <a:buFont typeface="Arial" pitchFamily="34" charset="0"/>
              <a:buNone/>
            </a:pPr>
            <a:r>
              <a:rPr lang="en-US" sz="2200" dirty="0" smtClean="0"/>
              <a:t>Males have germ cells in their testes. The male germ cells will go through meiosis to make sperm cells.</a:t>
            </a:r>
          </a:p>
          <a:p>
            <a:pPr>
              <a:buFont typeface="Arial" pitchFamily="34" charset="0"/>
              <a:buNone/>
            </a:pPr>
            <a:r>
              <a:rPr lang="en-US" sz="2200" dirty="0" smtClean="0"/>
              <a:t>Females have germ cells in their ovaries. The female germ cells will go through meiosis to make egg cells.</a:t>
            </a:r>
          </a:p>
        </p:txBody>
      </p:sp>
      <p:sp>
        <p:nvSpPr>
          <p:cNvPr id="6" name="Action Button: Forward or Next 5">
            <a:hlinkClick r:id="" action="ppaction://hlinkshowjump?jump=nextslide" highlightClick="1"/>
          </p:cNvPr>
          <p:cNvSpPr/>
          <p:nvPr/>
        </p:nvSpPr>
        <p:spPr>
          <a:xfrm>
            <a:off x="6553200" y="6019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28600" y="50059"/>
            <a:ext cx="3886200" cy="7540910"/>
            <a:chOff x="5257800" y="50059"/>
            <a:chExt cx="3886200" cy="7540910"/>
          </a:xfrm>
        </p:grpSpPr>
        <p:pic>
          <p:nvPicPr>
            <p:cNvPr id="8" name="Picture 2" descr="http://upload.wikimedia.org/wikipedia/commons/thumb/f/fa/Female_shadow_-_upper.png/274px-Female_shadow_-_upp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0059"/>
              <a:ext cx="3886200" cy="68079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1/1c/Female_reproductive_system_-_anterior_view.svg/500px-Female_reproductive_system_-_anterior_vie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019800"/>
              <a:ext cx="1944516" cy="15711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219200" y="617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1" name="Rectangle 10"/>
          <p:cNvSpPr/>
          <p:nvPr/>
        </p:nvSpPr>
        <p:spPr>
          <a:xfrm>
            <a:off x="2667000" y="6172200"/>
            <a:ext cx="4572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4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27">
                                            <p:txEl>
                                              <p:pRg st="3" end="3"/>
                                            </p:txEl>
                                          </p:spTgt>
                                        </p:tgtEl>
                                        <p:attrNameLst>
                                          <p:attrName>style.visibility</p:attrName>
                                        </p:attrNameLst>
                                      </p:cBhvr>
                                      <p:to>
                                        <p:strVal val="visible"/>
                                      </p:to>
                                    </p:set>
                                    <p:anim calcmode="lin" valueType="num">
                                      <p:cBhvr additive="base">
                                        <p:cTn id="7" dur="500" fill="hold"/>
                                        <p:tgtEl>
                                          <p:spTgt spid="2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3" end="3"/>
                                            </p:txEl>
                                          </p:spTgt>
                                        </p:tgtEl>
                                        <p:attrNameLst>
                                          <p:attrName>ppt_y</p:attrName>
                                        </p:attrNameLst>
                                      </p:cBhvr>
                                      <p:tavLst>
                                        <p:tav tm="0">
                                          <p:val>
                                            <p:strVal val="#ppt_y"/>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500" fill="hold"/>
                                        <p:tgtEl>
                                          <p:spTgt spid="10"/>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1" nodeType="withEffect">
                                  <p:stCondLst>
                                    <p:cond delay="0"/>
                                  </p:stCondLst>
                                  <p:childTnLst>
                                    <p:anim calcmode="discrete" valueType="str">
                                      <p:cBhvr>
                                        <p:cTn id="12" dur="500" fill="hold"/>
                                        <p:tgtEl>
                                          <p:spTgt spid="11"/>
                                        </p:tgtEl>
                                        <p:attrNameLst>
                                          <p:attrName>style.visibility</p:attrName>
                                        </p:attrNameLst>
                                      </p:cBhvr>
                                      <p:tavLst>
                                        <p:tav tm="0">
                                          <p:val>
                                            <p:strVal val="hidden"/>
                                          </p:val>
                                        </p:tav>
                                        <p:tav tm="50000">
                                          <p:val>
                                            <p:strVal val="visible"/>
                                          </p:val>
                                        </p:tav>
                                      </p:tavLst>
                                    </p:anim>
                                  </p:childTnLst>
                                </p:cTn>
                              </p:par>
                            </p:childTnLst>
                          </p:cTn>
                        </p:par>
                        <p:par>
                          <p:cTn id="13" fill="hold">
                            <p:stCondLst>
                              <p:cond delay="137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P spid="6" grpId="0" animBg="1"/>
      <p:bldP spid="10" grpId="1" animBg="1"/>
      <p:bldP spid="1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atin typeface="Arial" pitchFamily="34" charset="0"/>
                <a:ea typeface="Times New Roman" pitchFamily="18" charset="0"/>
              </a:rPr>
              <a:t>Germ Cells</a:t>
            </a:r>
            <a:endParaRPr kumimoji="0" lang="en-US" sz="4000" b="0" i="0" u="none" strike="noStrike" cap="none" normalizeH="0" baseline="0" dirty="0" smtClean="0">
              <a:ln>
                <a:noFill/>
              </a:ln>
              <a:solidFill>
                <a:schemeClr val="tx1"/>
              </a:solidFill>
              <a:effectLst/>
              <a:latin typeface="Arial" pitchFamily="34" charset="0"/>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27" name="Content Placeholder 2"/>
          <p:cNvSpPr txBox="1">
            <a:spLocks/>
          </p:cNvSpPr>
          <p:nvPr/>
        </p:nvSpPr>
        <p:spPr>
          <a:xfrm>
            <a:off x="4800600" y="914400"/>
            <a:ext cx="4343400"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dirty="0" smtClean="0"/>
              <a:t>Germ cells are not what you think they are. When we think germs, we think bacteria and viruses.</a:t>
            </a:r>
          </a:p>
          <a:p>
            <a:pPr>
              <a:buFont typeface="Arial" pitchFamily="34" charset="0"/>
              <a:buNone/>
            </a:pPr>
            <a:r>
              <a:rPr lang="en-US" sz="2200" dirty="0" smtClean="0"/>
              <a:t>In this case, germ cells are the diploid cells that go through meiosis. </a:t>
            </a:r>
          </a:p>
          <a:p>
            <a:pPr>
              <a:buFont typeface="Arial" pitchFamily="34" charset="0"/>
              <a:buNone/>
            </a:pPr>
            <a:r>
              <a:rPr lang="en-US" sz="2200" dirty="0" smtClean="0"/>
              <a:t>Males have germ cells in their testes. The male germ cells will go through meiosis to make sperm cells.</a:t>
            </a:r>
          </a:p>
          <a:p>
            <a:pPr>
              <a:buFont typeface="Arial" pitchFamily="34" charset="0"/>
              <a:buNone/>
            </a:pPr>
            <a:r>
              <a:rPr lang="en-US" sz="2200" dirty="0" smtClean="0"/>
              <a:t>Females have germ cells in their ovaries. The female germ cells will go through meiosis to make egg cells.</a:t>
            </a:r>
          </a:p>
          <a:p>
            <a:pPr>
              <a:buFont typeface="Arial" pitchFamily="34" charset="0"/>
              <a:buNone/>
            </a:pPr>
            <a:r>
              <a:rPr lang="en-US" sz="2200" dirty="0" smtClean="0"/>
              <a:t>Lets discuss interphase, which happens before meiosis.</a:t>
            </a:r>
          </a:p>
        </p:txBody>
      </p:sp>
      <p:sp>
        <p:nvSpPr>
          <p:cNvPr id="6" name="Action Button: Forward or Next 5">
            <a:hlinkClick r:id="" action="ppaction://hlinkshowjump?jump=nextslide" highlightClick="1"/>
          </p:cNvPr>
          <p:cNvSpPr/>
          <p:nvPr/>
        </p:nvSpPr>
        <p:spPr>
          <a:xfrm>
            <a:off x="3733800"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pic>
        <p:nvPicPr>
          <p:cNvPr id="12" name="Picture 2" descr="C:\Documents and Settings\kkobe\Desktop\U drive updated\tutorials\Mitosis Websites\mitosis project\i1.JPG"/>
          <p:cNvPicPr>
            <a:picLocks noChangeAspect="1" noChangeArrowheads="1"/>
          </p:cNvPicPr>
          <p:nvPr/>
        </p:nvPicPr>
        <p:blipFill>
          <a:blip r:embed="rId3" cstate="print"/>
          <a:srcRect/>
          <a:stretch>
            <a:fillRect/>
          </a:stretch>
        </p:blipFill>
        <p:spPr bwMode="auto">
          <a:xfrm>
            <a:off x="141237" y="1524000"/>
            <a:ext cx="4604518" cy="4038600"/>
          </a:xfrm>
          <a:prstGeom prst="rect">
            <a:avLst/>
          </a:prstGeom>
          <a:noFill/>
        </p:spPr>
      </p:pic>
    </p:spTree>
    <p:extLst>
      <p:ext uri="{BB962C8B-B14F-4D97-AF65-F5344CB8AC3E}">
        <p14:creationId xmlns:p14="http://schemas.microsoft.com/office/powerpoint/2010/main" val="22266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27">
                                            <p:txEl>
                                              <p:pRg st="4" end="4"/>
                                            </p:txEl>
                                          </p:spTgt>
                                        </p:tgtEl>
                                        <p:attrNameLst>
                                          <p:attrName>style.visibility</p:attrName>
                                        </p:attrNameLst>
                                      </p:cBhvr>
                                      <p:to>
                                        <p:strVal val="visible"/>
                                      </p:to>
                                    </p:set>
                                    <p:anim calcmode="lin" valueType="num">
                                      <p:cBhvr additive="base">
                                        <p:cTn id="7" dur="500" fill="hold"/>
                                        <p:tgtEl>
                                          <p:spTgt spid="27">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97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smtClean="0"/>
              <a:t>In this animation, the cell contains 4 strands of chromatin.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2743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823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smtClean="0"/>
              <a:t>In this animation, the cell contains 4 strands of chromatin.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821926"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228600" y="5373469"/>
            <a:ext cx="3810000" cy="646331"/>
          </a:xfrm>
          <a:prstGeom prst="rect">
            <a:avLst/>
          </a:prstGeom>
          <a:noFill/>
        </p:spPr>
        <p:txBody>
          <a:bodyPr wrap="square" rtlCol="0">
            <a:spAutoFit/>
          </a:bodyPr>
          <a:lstStyle/>
          <a:p>
            <a:r>
              <a:rPr lang="en-US" b="1" dirty="0" smtClean="0"/>
              <a:t>two chromatin strands in black… </a:t>
            </a:r>
          </a:p>
          <a:p>
            <a:r>
              <a:rPr lang="en-US" b="1" dirty="0" smtClean="0">
                <a:solidFill>
                  <a:srgbClr val="FF0000"/>
                </a:solidFill>
              </a:rPr>
              <a:t>two chromatin strands in red…</a:t>
            </a:r>
            <a:endParaRPr lang="en-US" b="1" dirty="0">
              <a:solidFill>
                <a:srgbClr val="FF0000"/>
              </a:solidFill>
            </a:endParaRPr>
          </a:p>
        </p:txBody>
      </p:sp>
    </p:spTree>
    <p:extLst>
      <p:ext uri="{BB962C8B-B14F-4D97-AF65-F5344CB8AC3E}">
        <p14:creationId xmlns:p14="http://schemas.microsoft.com/office/powerpoint/2010/main" val="126561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3">
                                            <p:txEl>
                                              <p:pRg st="1" end="1"/>
                                            </p:txEl>
                                          </p:spTgt>
                                        </p:tgtEl>
                                        <p:attrNameLst>
                                          <p:attrName>style.visibility</p:attrName>
                                        </p:attrNameLst>
                                      </p:cBhvr>
                                      <p:to>
                                        <p:strVal val="visible"/>
                                      </p:to>
                                    </p:set>
                                    <p:anim calcmode="lin" valueType="num">
                                      <p:cBhvr additive="base">
                                        <p:cTn id="12"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smtClean="0"/>
              <a:t>In this animation, the cell contains 4 strands of chromatin. </a:t>
            </a:r>
          </a:p>
          <a:p>
            <a:pPr>
              <a:buNone/>
            </a:pPr>
            <a:r>
              <a:rPr lang="en-US" sz="2200" dirty="0" smtClean="0"/>
              <a:t>During the S stage of interphase, the chromatin will duplicate, doubling the amount of DNA strands. </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3886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TextBox 13"/>
          <p:cNvSpPr txBox="1"/>
          <p:nvPr/>
        </p:nvSpPr>
        <p:spPr>
          <a:xfrm>
            <a:off x="228600" y="5373469"/>
            <a:ext cx="3810000" cy="646331"/>
          </a:xfrm>
          <a:prstGeom prst="rect">
            <a:avLst/>
          </a:prstGeom>
          <a:noFill/>
        </p:spPr>
        <p:txBody>
          <a:bodyPr wrap="square" rtlCol="0">
            <a:spAutoFit/>
          </a:bodyPr>
          <a:lstStyle/>
          <a:p>
            <a:r>
              <a:rPr lang="en-US" b="1" dirty="0" smtClean="0"/>
              <a:t>two chromatin strands in black… </a:t>
            </a:r>
          </a:p>
          <a:p>
            <a:r>
              <a:rPr lang="en-US" b="1" dirty="0" smtClean="0">
                <a:solidFill>
                  <a:srgbClr val="FF0000"/>
                </a:solidFill>
              </a:rPr>
              <a:t>two chromatin strands in red…</a:t>
            </a:r>
            <a:endParaRPr lang="en-US" b="1" dirty="0">
              <a:solidFill>
                <a:srgbClr val="FF0000"/>
              </a:solidFill>
            </a:endParaRPr>
          </a:p>
        </p:txBody>
      </p:sp>
      <p:sp>
        <p:nvSpPr>
          <p:cNvPr id="17" name="Oval 16"/>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3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33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a:t>In this animation, the cell contains 4 strands of chromatin. </a:t>
            </a:r>
          </a:p>
          <a:p>
            <a:pPr>
              <a:buNone/>
            </a:pPr>
            <a:r>
              <a:rPr lang="en-US" sz="2200" dirty="0"/>
              <a:t>During the S stage of interphase, the chromatin will duplicate, doubling the amount of DNA strands.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096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a:off x="228600" y="5373469"/>
            <a:ext cx="3810000" cy="646331"/>
          </a:xfrm>
          <a:prstGeom prst="rect">
            <a:avLst/>
          </a:prstGeom>
          <a:noFill/>
        </p:spPr>
        <p:txBody>
          <a:bodyPr wrap="square" rtlCol="0">
            <a:spAutoFit/>
          </a:bodyPr>
          <a:lstStyle/>
          <a:p>
            <a:r>
              <a:rPr lang="en-US" b="1" dirty="0" smtClean="0">
                <a:solidFill>
                  <a:srgbClr val="FF0000"/>
                </a:solidFill>
              </a:rPr>
              <a:t>Now there are 8 total strands of chromatin.</a:t>
            </a:r>
            <a:endParaRPr lang="en-US" b="1" dirty="0">
              <a:solidFill>
                <a:srgbClr val="FF0000"/>
              </a:solidFill>
            </a:endParaRPr>
          </a:p>
        </p:txBody>
      </p:sp>
    </p:spTree>
    <p:extLst>
      <p:ext uri="{BB962C8B-B14F-4D97-AF65-F5344CB8AC3E}">
        <p14:creationId xmlns:p14="http://schemas.microsoft.com/office/powerpoint/2010/main" val="348813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Top)">
                                      <p:cBhvr>
                                        <p:cTn id="7" dur="1500"/>
                                        <p:tgtEl>
                                          <p:spTgt spid="14"/>
                                        </p:tgtEl>
                                      </p:cBhvr>
                                    </p:animEffect>
                                  </p:childTnLst>
                                </p:cTn>
                              </p:par>
                              <p:par>
                                <p:cTn id="8" presetID="1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Top)">
                                      <p:cBhvr>
                                        <p:cTn id="10" dur="1500"/>
                                        <p:tgtEl>
                                          <p:spTgt spid="17"/>
                                        </p:tgtEl>
                                      </p:cBhvr>
                                    </p:animEffect>
                                  </p:childTnLst>
                                </p:cTn>
                              </p:par>
                              <p:par>
                                <p:cTn id="11" presetID="1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Top)">
                                      <p:cBhvr>
                                        <p:cTn id="13" dur="1500"/>
                                        <p:tgtEl>
                                          <p:spTgt spid="11"/>
                                        </p:tgtEl>
                                      </p:cBhvr>
                                    </p:animEffect>
                                  </p:childTnLst>
                                </p:cTn>
                              </p:par>
                              <p:par>
                                <p:cTn id="14" presetID="1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Top)">
                                      <p:cBhvr>
                                        <p:cTn id="16" dur="1500"/>
                                        <p:tgtEl>
                                          <p:spTgt spid="1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05000"/>
            <a:ext cx="4876800" cy="4953001"/>
          </a:xfrm>
        </p:spPr>
        <p:txBody>
          <a:bodyPr>
            <a:normAutofit/>
          </a:bodyPr>
          <a:lstStyle/>
          <a:p>
            <a:pPr>
              <a:buNone/>
            </a:pPr>
            <a:r>
              <a:rPr lang="en-US" sz="2200" dirty="0"/>
              <a:t>In this animation, the cell contains 4 strands of chromatin. </a:t>
            </a:r>
          </a:p>
          <a:p>
            <a:pPr>
              <a:buNone/>
            </a:pPr>
            <a:r>
              <a:rPr lang="en-US" sz="2200" dirty="0"/>
              <a:t>During the S stage of interphase, the chromatin will duplicate, doubling the amount of DNA strands. </a:t>
            </a:r>
          </a:p>
          <a:p>
            <a:pPr>
              <a:buNone/>
            </a:pPr>
            <a:endParaRPr lang="en-US" sz="2200" dirty="0"/>
          </a:p>
          <a:p>
            <a:pPr>
              <a:buNone/>
            </a:pPr>
            <a:r>
              <a:rPr lang="en-US" sz="2200" dirty="0" smtClean="0"/>
              <a:t>In case you didn’t notice…</a:t>
            </a:r>
          </a:p>
          <a:p>
            <a:pPr>
              <a:buNone/>
            </a:pPr>
            <a:r>
              <a:rPr lang="en-US" sz="2200" dirty="0" smtClean="0"/>
              <a:t>There’s really no difference between interphase prior to mitosis and interphase prior to meiosis.</a:t>
            </a:r>
            <a:endParaRPr lang="en-US" sz="2200" dirty="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572353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361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710"/>
                            </p:stCondLst>
                            <p:childTnLst>
                              <p:par>
                                <p:cTn id="10" presetID="2" presetClass="entr" presetSubtype="2" fill="hold" nodeType="afterEffect">
                                  <p:stCondLst>
                                    <p:cond delay="0"/>
                                  </p:stCondLst>
                                  <p:iterate type="lt">
                                    <p:tmPct val="2000"/>
                                  </p:iterate>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4" fill="hold">
                            <p:stCondLst>
                              <p:cond delay="204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smtClean="0"/>
              <a:t>Prophase 1 marks the start of meiosis.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Prophase </a:t>
            </a:r>
            <a:r>
              <a:rPr lang="en-US" sz="4000" dirty="0" smtClean="0">
                <a:latin typeface="Arial" pitchFamily="34" charset="0"/>
                <a:ea typeface="Times New Roman" pitchFamily="18" charset="0"/>
              </a:rPr>
              <a:t>1 </a:t>
            </a:r>
            <a:r>
              <a:rPr kumimoji="0" lang="en-US" sz="4000" b="0" i="0" u="none" strike="noStrike" cap="none" normalizeH="0" baseline="0" dirty="0" smtClean="0">
                <a:ln>
                  <a:noFill/>
                </a:ln>
                <a:solidFill>
                  <a:schemeClr val="tx1"/>
                </a:solidFill>
                <a:effectLst/>
                <a:latin typeface="Arial" pitchFamily="34" charset="0"/>
                <a:ea typeface="Times New Roman" pitchFamily="18" charset="0"/>
              </a:rPr>
              <a:t>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19800" y="1752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602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81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2145" y="2438312"/>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527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2667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upload.wikimedia.org/wikipedia/commons/1/10/LaBelle_Blue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2667000"/>
            <a:ext cx="4876800" cy="32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03791" y="5791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09600" y="2209800"/>
            <a:ext cx="3048000" cy="2743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990600" y="5373469"/>
            <a:ext cx="3810000" cy="369332"/>
          </a:xfrm>
          <a:prstGeom prst="rect">
            <a:avLst/>
          </a:prstGeom>
          <a:noFill/>
        </p:spPr>
        <p:txBody>
          <a:bodyPr wrap="square" rtlCol="0">
            <a:spAutoFit/>
          </a:bodyPr>
          <a:lstStyle/>
          <a:p>
            <a:r>
              <a:rPr lang="en-US" b="1" dirty="0" smtClean="0">
                <a:solidFill>
                  <a:srgbClr val="FF0000"/>
                </a:solidFill>
              </a:rPr>
              <a:t>The nucleus dissolves</a:t>
            </a:r>
            <a:endParaRPr lang="en-US" b="1" dirty="0">
              <a:solidFill>
                <a:srgbClr val="FF0000"/>
              </a:solidFill>
            </a:endParaRPr>
          </a:p>
        </p:txBody>
      </p:sp>
    </p:spTree>
    <p:extLst>
      <p:ext uri="{BB962C8B-B14F-4D97-AF65-F5344CB8AC3E}">
        <p14:creationId xmlns:p14="http://schemas.microsoft.com/office/powerpoint/2010/main" val="6243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xit" presetSubtype="10" fill="hold" grpId="0" nodeType="afterEffect">
                                  <p:stCondLst>
                                    <p:cond delay="1000"/>
                                  </p:stCondLst>
                                  <p:childTnLst>
                                    <p:animEffect transition="out" filter="randombar(horizontal)">
                                      <p:cBhvr>
                                        <p:cTn id="11" dur="4000"/>
                                        <p:tgtEl>
                                          <p:spTgt spid="18"/>
                                        </p:tgtEl>
                                      </p:cBhvr>
                                    </p:animEffect>
                                    <p:set>
                                      <p:cBhvr>
                                        <p:cTn id="12" dur="1" fill="hold">
                                          <p:stCondLst>
                                            <p:cond delay="3999"/>
                                          </p:stCondLst>
                                        </p:cTn>
                                        <p:tgtEl>
                                          <p:spTgt spid="18"/>
                                        </p:tgtEl>
                                        <p:attrNameLst>
                                          <p:attrName>style.visibility</p:attrName>
                                        </p:attrNameLst>
                                      </p:cBhvr>
                                      <p:to>
                                        <p:strVal val="hidden"/>
                                      </p:to>
                                    </p:set>
                                  </p:childTnLst>
                                </p:cTn>
                              </p:par>
                            </p:childTnLst>
                          </p:cTn>
                        </p:par>
                        <p:par>
                          <p:cTn id="13" fill="hold">
                            <p:stCondLst>
                              <p:cond delay="5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a:p>
            <a:pPr>
              <a:buNone/>
            </a:pPr>
            <a:r>
              <a:rPr lang="en-US" sz="2200" dirty="0" smtClean="0"/>
              <a:t>Just like in prophase of mitosis, the chromatin will condense into compact structures called chromosomes.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382064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4199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a:p>
            <a:pPr>
              <a:buNone/>
            </a:pPr>
            <a:r>
              <a:rPr lang="en-US" sz="2200" dirty="0" smtClean="0"/>
              <a:t>Just like in prophase of mitosis, the chromatin will condense into compact structures called chromosomes.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62836"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5800" y="5373469"/>
            <a:ext cx="3581400" cy="646331"/>
          </a:xfrm>
          <a:prstGeom prst="rect">
            <a:avLst/>
          </a:prstGeom>
          <a:noFill/>
        </p:spPr>
        <p:txBody>
          <a:bodyPr wrap="square" rtlCol="0">
            <a:spAutoFit/>
          </a:bodyPr>
          <a:lstStyle/>
          <a:p>
            <a:r>
              <a:rPr lang="en-US" b="1" dirty="0" smtClean="0">
                <a:solidFill>
                  <a:srgbClr val="FF0000"/>
                </a:solidFill>
              </a:rPr>
              <a:t>8 strands of chromatin condense into 4 chromosomes</a:t>
            </a:r>
            <a:endParaRPr lang="en-US" b="1" dirty="0">
              <a:solidFill>
                <a:srgbClr val="FF0000"/>
              </a:solidFill>
            </a:endParaRPr>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rot="19873772">
            <a:off x="973138" y="28702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19276185">
            <a:off x="1169988" y="39179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2699543">
            <a:off x="2287588" y="3567113"/>
            <a:ext cx="884237"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2133600" y="28194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9873772">
            <a:off x="1125538" y="302260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a:off x="2286000" y="2971800"/>
            <a:ext cx="884238"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a:xfrm rot="19276185">
            <a:off x="1322388" y="4070350"/>
            <a:ext cx="884237" cy="153988"/>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rot="2699543">
            <a:off x="2466975" y="3490913"/>
            <a:ext cx="884238" cy="153987"/>
          </a:xfrm>
          <a:custGeom>
            <a:avLst/>
            <a:gdLst>
              <a:gd name="connsiteX0" fmla="*/ 0 w 884930"/>
              <a:gd name="connsiteY0" fmla="*/ 141890 h 154666"/>
              <a:gd name="connsiteX1" fmla="*/ 63062 w 884930"/>
              <a:gd name="connsiteY1" fmla="*/ 94593 h 154666"/>
              <a:gd name="connsiteX2" fmla="*/ 110358 w 884930"/>
              <a:gd name="connsiteY2" fmla="*/ 63062 h 154666"/>
              <a:gd name="connsiteX3" fmla="*/ 204951 w 884930"/>
              <a:gd name="connsiteY3" fmla="*/ 110359 h 154666"/>
              <a:gd name="connsiteX4" fmla="*/ 252248 w 884930"/>
              <a:gd name="connsiteY4" fmla="*/ 94593 h 154666"/>
              <a:gd name="connsiteX5" fmla="*/ 283779 w 884930"/>
              <a:gd name="connsiteY5" fmla="*/ 0 h 154666"/>
              <a:gd name="connsiteX6" fmla="*/ 378372 w 884930"/>
              <a:gd name="connsiteY6" fmla="*/ 47297 h 154666"/>
              <a:gd name="connsiteX7" fmla="*/ 394138 w 884930"/>
              <a:gd name="connsiteY7" fmla="*/ 94593 h 154666"/>
              <a:gd name="connsiteX8" fmla="*/ 425669 w 884930"/>
              <a:gd name="connsiteY8" fmla="*/ 126125 h 154666"/>
              <a:gd name="connsiteX9" fmla="*/ 504496 w 884930"/>
              <a:gd name="connsiteY9" fmla="*/ 110359 h 154666"/>
              <a:gd name="connsiteX10" fmla="*/ 599089 w 884930"/>
              <a:gd name="connsiteY10" fmla="*/ 47297 h 154666"/>
              <a:gd name="connsiteX11" fmla="*/ 756745 w 884930"/>
              <a:gd name="connsiteY11" fmla="*/ 94593 h 154666"/>
              <a:gd name="connsiteX12" fmla="*/ 772510 w 884930"/>
              <a:gd name="connsiteY12" fmla="*/ 141890 h 154666"/>
              <a:gd name="connsiteX13" fmla="*/ 882869 w 884930"/>
              <a:gd name="connsiteY13" fmla="*/ 78828 h 154666"/>
              <a:gd name="connsiteX14" fmla="*/ 882869 w 884930"/>
              <a:gd name="connsiteY14" fmla="*/ 47297 h 1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30" h="154666">
                <a:moveTo>
                  <a:pt x="0" y="141890"/>
                </a:moveTo>
                <a:cubicBezTo>
                  <a:pt x="21021" y="126124"/>
                  <a:pt x="41680" y="109866"/>
                  <a:pt x="63062" y="94593"/>
                </a:cubicBezTo>
                <a:cubicBezTo>
                  <a:pt x="78480" y="83580"/>
                  <a:pt x="91668" y="66177"/>
                  <a:pt x="110358" y="63062"/>
                </a:cubicBezTo>
                <a:cubicBezTo>
                  <a:pt x="136467" y="58711"/>
                  <a:pt x="188480" y="99378"/>
                  <a:pt x="204951" y="110359"/>
                </a:cubicBezTo>
                <a:cubicBezTo>
                  <a:pt x="220717" y="105104"/>
                  <a:pt x="242589" y="108116"/>
                  <a:pt x="252248" y="94593"/>
                </a:cubicBezTo>
                <a:cubicBezTo>
                  <a:pt x="271566" y="67547"/>
                  <a:pt x="283779" y="0"/>
                  <a:pt x="283779" y="0"/>
                </a:cubicBezTo>
                <a:cubicBezTo>
                  <a:pt x="314936" y="10386"/>
                  <a:pt x="356145" y="19513"/>
                  <a:pt x="378372" y="47297"/>
                </a:cubicBezTo>
                <a:cubicBezTo>
                  <a:pt x="388753" y="60274"/>
                  <a:pt x="385588" y="80343"/>
                  <a:pt x="394138" y="94593"/>
                </a:cubicBezTo>
                <a:cubicBezTo>
                  <a:pt x="401786" y="107339"/>
                  <a:pt x="415159" y="115614"/>
                  <a:pt x="425669" y="126125"/>
                </a:cubicBezTo>
                <a:cubicBezTo>
                  <a:pt x="451945" y="120870"/>
                  <a:pt x="480102" y="121447"/>
                  <a:pt x="504496" y="110359"/>
                </a:cubicBezTo>
                <a:cubicBezTo>
                  <a:pt x="538995" y="94678"/>
                  <a:pt x="599089" y="47297"/>
                  <a:pt x="599089" y="47297"/>
                </a:cubicBezTo>
                <a:cubicBezTo>
                  <a:pt x="647384" y="54196"/>
                  <a:pt x="719740" y="48337"/>
                  <a:pt x="756745" y="94593"/>
                </a:cubicBezTo>
                <a:cubicBezTo>
                  <a:pt x="767126" y="107570"/>
                  <a:pt x="767255" y="126124"/>
                  <a:pt x="772510" y="141890"/>
                </a:cubicBezTo>
                <a:cubicBezTo>
                  <a:pt x="862901" y="126825"/>
                  <a:pt x="867701" y="154666"/>
                  <a:pt x="882869" y="78828"/>
                </a:cubicBezTo>
                <a:cubicBezTo>
                  <a:pt x="884930" y="68522"/>
                  <a:pt x="882869" y="57807"/>
                  <a:pt x="882869" y="4729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Multiply 27"/>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29" name="Multiply 28"/>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30" name="Multiply 29"/>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31" name="Multiply 30"/>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Tree>
    <p:extLst>
      <p:ext uri="{BB962C8B-B14F-4D97-AF65-F5344CB8AC3E}">
        <p14:creationId xmlns:p14="http://schemas.microsoft.com/office/powerpoint/2010/main" val="11031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2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0" fill="hold"/>
                                        <p:tgtEl>
                                          <p:spTgt spid="28"/>
                                        </p:tgtEl>
                                        <p:attrNameLst>
                                          <p:attrName>ppt_w</p:attrName>
                                        </p:attrNameLst>
                                      </p:cBhvr>
                                      <p:tavLst>
                                        <p:tav tm="0">
                                          <p:val>
                                            <p:strVal val="#ppt_w*0.70"/>
                                          </p:val>
                                        </p:tav>
                                        <p:tav tm="100000">
                                          <p:val>
                                            <p:strVal val="#ppt_w"/>
                                          </p:val>
                                        </p:tav>
                                      </p:tavLst>
                                    </p:anim>
                                    <p:anim calcmode="lin" valueType="num">
                                      <p:cBhvr>
                                        <p:cTn id="12" dur="5000" fill="hold"/>
                                        <p:tgtEl>
                                          <p:spTgt spid="28"/>
                                        </p:tgtEl>
                                        <p:attrNameLst>
                                          <p:attrName>ppt_h</p:attrName>
                                        </p:attrNameLst>
                                      </p:cBhvr>
                                      <p:tavLst>
                                        <p:tav tm="0">
                                          <p:val>
                                            <p:strVal val="#ppt_h"/>
                                          </p:val>
                                        </p:tav>
                                        <p:tav tm="100000">
                                          <p:val>
                                            <p:strVal val="#ppt_h"/>
                                          </p:val>
                                        </p:tav>
                                      </p:tavLst>
                                    </p:anim>
                                    <p:animEffect transition="in" filter="fade">
                                      <p:cBhvr>
                                        <p:cTn id="13" dur="5000"/>
                                        <p:tgtEl>
                                          <p:spTgt spid="28"/>
                                        </p:tgtEl>
                                      </p:cBhvr>
                                    </p:animEffect>
                                  </p:childTnLst>
                                </p:cTn>
                              </p:par>
                              <p:par>
                                <p:cTn id="14" presetID="55" presetClass="entr" presetSubtype="0" fill="hold" nodeType="withEffect">
                                  <p:stCondLst>
                                    <p:cond delay="20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0" fill="hold"/>
                                        <p:tgtEl>
                                          <p:spTgt spid="29"/>
                                        </p:tgtEl>
                                        <p:attrNameLst>
                                          <p:attrName>ppt_w</p:attrName>
                                        </p:attrNameLst>
                                      </p:cBhvr>
                                      <p:tavLst>
                                        <p:tav tm="0">
                                          <p:val>
                                            <p:strVal val="#ppt_w*0.70"/>
                                          </p:val>
                                        </p:tav>
                                        <p:tav tm="100000">
                                          <p:val>
                                            <p:strVal val="#ppt_w"/>
                                          </p:val>
                                        </p:tav>
                                      </p:tavLst>
                                    </p:anim>
                                    <p:anim calcmode="lin" valueType="num">
                                      <p:cBhvr>
                                        <p:cTn id="17" dur="5000" fill="hold"/>
                                        <p:tgtEl>
                                          <p:spTgt spid="29"/>
                                        </p:tgtEl>
                                        <p:attrNameLst>
                                          <p:attrName>ppt_h</p:attrName>
                                        </p:attrNameLst>
                                      </p:cBhvr>
                                      <p:tavLst>
                                        <p:tav tm="0">
                                          <p:val>
                                            <p:strVal val="#ppt_h"/>
                                          </p:val>
                                        </p:tav>
                                        <p:tav tm="100000">
                                          <p:val>
                                            <p:strVal val="#ppt_h"/>
                                          </p:val>
                                        </p:tav>
                                      </p:tavLst>
                                    </p:anim>
                                    <p:animEffect transition="in" filter="fade">
                                      <p:cBhvr>
                                        <p:cTn id="18" dur="5000"/>
                                        <p:tgtEl>
                                          <p:spTgt spid="29"/>
                                        </p:tgtEl>
                                      </p:cBhvr>
                                    </p:animEffect>
                                  </p:childTnLst>
                                </p:cTn>
                              </p:par>
                              <p:par>
                                <p:cTn id="19" presetID="55" presetClass="entr" presetSubtype="0" fill="hold" nodeType="withEffect">
                                  <p:stCondLst>
                                    <p:cond delay="200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0" fill="hold"/>
                                        <p:tgtEl>
                                          <p:spTgt spid="30"/>
                                        </p:tgtEl>
                                        <p:attrNameLst>
                                          <p:attrName>ppt_w</p:attrName>
                                        </p:attrNameLst>
                                      </p:cBhvr>
                                      <p:tavLst>
                                        <p:tav tm="0">
                                          <p:val>
                                            <p:strVal val="#ppt_w*0.70"/>
                                          </p:val>
                                        </p:tav>
                                        <p:tav tm="100000">
                                          <p:val>
                                            <p:strVal val="#ppt_w"/>
                                          </p:val>
                                        </p:tav>
                                      </p:tavLst>
                                    </p:anim>
                                    <p:anim calcmode="lin" valueType="num">
                                      <p:cBhvr>
                                        <p:cTn id="22" dur="5000" fill="hold"/>
                                        <p:tgtEl>
                                          <p:spTgt spid="30"/>
                                        </p:tgtEl>
                                        <p:attrNameLst>
                                          <p:attrName>ppt_h</p:attrName>
                                        </p:attrNameLst>
                                      </p:cBhvr>
                                      <p:tavLst>
                                        <p:tav tm="0">
                                          <p:val>
                                            <p:strVal val="#ppt_h"/>
                                          </p:val>
                                        </p:tav>
                                        <p:tav tm="100000">
                                          <p:val>
                                            <p:strVal val="#ppt_h"/>
                                          </p:val>
                                        </p:tav>
                                      </p:tavLst>
                                    </p:anim>
                                    <p:animEffect transition="in" filter="fade">
                                      <p:cBhvr>
                                        <p:cTn id="23" dur="5000"/>
                                        <p:tgtEl>
                                          <p:spTgt spid="30"/>
                                        </p:tgtEl>
                                      </p:cBhvr>
                                    </p:animEffect>
                                  </p:childTnLst>
                                </p:cTn>
                              </p:par>
                              <p:par>
                                <p:cTn id="24" presetID="55" presetClass="entr" presetSubtype="0" fill="hold" nodeType="withEffect">
                                  <p:stCondLst>
                                    <p:cond delay="20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0" fill="hold"/>
                                        <p:tgtEl>
                                          <p:spTgt spid="31"/>
                                        </p:tgtEl>
                                        <p:attrNameLst>
                                          <p:attrName>ppt_w</p:attrName>
                                        </p:attrNameLst>
                                      </p:cBhvr>
                                      <p:tavLst>
                                        <p:tav tm="0">
                                          <p:val>
                                            <p:strVal val="#ppt_w*0.70"/>
                                          </p:val>
                                        </p:tav>
                                        <p:tav tm="100000">
                                          <p:val>
                                            <p:strVal val="#ppt_w"/>
                                          </p:val>
                                        </p:tav>
                                      </p:tavLst>
                                    </p:anim>
                                    <p:anim calcmode="lin" valueType="num">
                                      <p:cBhvr>
                                        <p:cTn id="27" dur="5000" fill="hold"/>
                                        <p:tgtEl>
                                          <p:spTgt spid="31"/>
                                        </p:tgtEl>
                                        <p:attrNameLst>
                                          <p:attrName>ppt_h</p:attrName>
                                        </p:attrNameLst>
                                      </p:cBhvr>
                                      <p:tavLst>
                                        <p:tav tm="0">
                                          <p:val>
                                            <p:strVal val="#ppt_h"/>
                                          </p:val>
                                        </p:tav>
                                        <p:tav tm="100000">
                                          <p:val>
                                            <p:strVal val="#ppt_h"/>
                                          </p:val>
                                        </p:tav>
                                      </p:tavLst>
                                    </p:anim>
                                    <p:animEffect transition="in" filter="fade">
                                      <p:cBhvr>
                                        <p:cTn id="28" dur="5000"/>
                                        <p:tgtEl>
                                          <p:spTgt spid="31"/>
                                        </p:tgtEl>
                                      </p:cBhvr>
                                    </p:animEffect>
                                  </p:childTnLst>
                                </p:cTn>
                              </p:par>
                              <p:par>
                                <p:cTn id="29" presetID="16" presetClass="exit" presetSubtype="21" fill="hold" grpId="0" nodeType="withEffect">
                                  <p:stCondLst>
                                    <p:cond delay="2000"/>
                                  </p:stCondLst>
                                  <p:childTnLst>
                                    <p:animEffect transition="out" filter="barn(inVertical)">
                                      <p:cBhvr>
                                        <p:cTn id="30" dur="3000"/>
                                        <p:tgtEl>
                                          <p:spTgt spid="20"/>
                                        </p:tgtEl>
                                      </p:cBhvr>
                                    </p:animEffect>
                                    <p:set>
                                      <p:cBhvr>
                                        <p:cTn id="31" dur="1" fill="hold">
                                          <p:stCondLst>
                                            <p:cond delay="2999"/>
                                          </p:stCondLst>
                                        </p:cTn>
                                        <p:tgtEl>
                                          <p:spTgt spid="20"/>
                                        </p:tgtEl>
                                        <p:attrNameLst>
                                          <p:attrName>style.visibility</p:attrName>
                                        </p:attrNameLst>
                                      </p:cBhvr>
                                      <p:to>
                                        <p:strVal val="hidden"/>
                                      </p:to>
                                    </p:set>
                                  </p:childTnLst>
                                </p:cTn>
                              </p:par>
                              <p:par>
                                <p:cTn id="32" presetID="16" presetClass="exit" presetSubtype="21" fill="hold" grpId="0" nodeType="withEffect">
                                  <p:stCondLst>
                                    <p:cond delay="2000"/>
                                  </p:stCondLst>
                                  <p:childTnLst>
                                    <p:animEffect transition="out" filter="barn(inVertical)">
                                      <p:cBhvr>
                                        <p:cTn id="33" dur="3000"/>
                                        <p:tgtEl>
                                          <p:spTgt spid="24"/>
                                        </p:tgtEl>
                                      </p:cBhvr>
                                    </p:animEffect>
                                    <p:set>
                                      <p:cBhvr>
                                        <p:cTn id="34" dur="1" fill="hold">
                                          <p:stCondLst>
                                            <p:cond delay="2999"/>
                                          </p:stCondLst>
                                        </p:cTn>
                                        <p:tgtEl>
                                          <p:spTgt spid="24"/>
                                        </p:tgtEl>
                                        <p:attrNameLst>
                                          <p:attrName>style.visibility</p:attrName>
                                        </p:attrNameLst>
                                      </p:cBhvr>
                                      <p:to>
                                        <p:strVal val="hidden"/>
                                      </p:to>
                                    </p:set>
                                  </p:childTnLst>
                                </p:cTn>
                              </p:par>
                              <p:par>
                                <p:cTn id="35" presetID="16" presetClass="exit" presetSubtype="21" fill="hold" grpId="0" nodeType="withEffect">
                                  <p:stCondLst>
                                    <p:cond delay="2000"/>
                                  </p:stCondLst>
                                  <p:childTnLst>
                                    <p:animEffect transition="out" filter="barn(inVertical)">
                                      <p:cBhvr>
                                        <p:cTn id="36" dur="3000"/>
                                        <p:tgtEl>
                                          <p:spTgt spid="21"/>
                                        </p:tgtEl>
                                      </p:cBhvr>
                                    </p:animEffect>
                                    <p:set>
                                      <p:cBhvr>
                                        <p:cTn id="37" dur="1" fill="hold">
                                          <p:stCondLst>
                                            <p:cond delay="2999"/>
                                          </p:stCondLst>
                                        </p:cTn>
                                        <p:tgtEl>
                                          <p:spTgt spid="21"/>
                                        </p:tgtEl>
                                        <p:attrNameLst>
                                          <p:attrName>style.visibility</p:attrName>
                                        </p:attrNameLst>
                                      </p:cBhvr>
                                      <p:to>
                                        <p:strVal val="hidden"/>
                                      </p:to>
                                    </p:set>
                                  </p:childTnLst>
                                </p:cTn>
                              </p:par>
                              <p:par>
                                <p:cTn id="38" presetID="16" presetClass="exit" presetSubtype="21" fill="hold" grpId="0" nodeType="withEffect">
                                  <p:stCondLst>
                                    <p:cond delay="2000"/>
                                  </p:stCondLst>
                                  <p:childTnLst>
                                    <p:animEffect transition="out" filter="barn(inVertical)">
                                      <p:cBhvr>
                                        <p:cTn id="39" dur="3000"/>
                                        <p:tgtEl>
                                          <p:spTgt spid="26"/>
                                        </p:tgtEl>
                                      </p:cBhvr>
                                    </p:animEffect>
                                    <p:set>
                                      <p:cBhvr>
                                        <p:cTn id="40" dur="1" fill="hold">
                                          <p:stCondLst>
                                            <p:cond delay="2999"/>
                                          </p:stCondLst>
                                        </p:cTn>
                                        <p:tgtEl>
                                          <p:spTgt spid="26"/>
                                        </p:tgtEl>
                                        <p:attrNameLst>
                                          <p:attrName>style.visibility</p:attrName>
                                        </p:attrNameLst>
                                      </p:cBhvr>
                                      <p:to>
                                        <p:strVal val="hidden"/>
                                      </p:to>
                                    </p:set>
                                  </p:childTnLst>
                                </p:cTn>
                              </p:par>
                              <p:par>
                                <p:cTn id="41" presetID="16" presetClass="exit" presetSubtype="21" fill="hold" grpId="0" nodeType="withEffect">
                                  <p:stCondLst>
                                    <p:cond delay="2000"/>
                                  </p:stCondLst>
                                  <p:childTnLst>
                                    <p:animEffect transition="out" filter="barn(inVertical)">
                                      <p:cBhvr>
                                        <p:cTn id="42" dur="3000"/>
                                        <p:tgtEl>
                                          <p:spTgt spid="23"/>
                                        </p:tgtEl>
                                      </p:cBhvr>
                                    </p:animEffect>
                                    <p:set>
                                      <p:cBhvr>
                                        <p:cTn id="43" dur="1" fill="hold">
                                          <p:stCondLst>
                                            <p:cond delay="2999"/>
                                          </p:stCondLst>
                                        </p:cTn>
                                        <p:tgtEl>
                                          <p:spTgt spid="23"/>
                                        </p:tgtEl>
                                        <p:attrNameLst>
                                          <p:attrName>style.visibility</p:attrName>
                                        </p:attrNameLst>
                                      </p:cBhvr>
                                      <p:to>
                                        <p:strVal val="hidden"/>
                                      </p:to>
                                    </p:set>
                                  </p:childTnLst>
                                </p:cTn>
                              </p:par>
                              <p:par>
                                <p:cTn id="44" presetID="16" presetClass="exit" presetSubtype="21" fill="hold" grpId="0" nodeType="withEffect">
                                  <p:stCondLst>
                                    <p:cond delay="2000"/>
                                  </p:stCondLst>
                                  <p:childTnLst>
                                    <p:animEffect transition="out" filter="barn(inVertical)">
                                      <p:cBhvr>
                                        <p:cTn id="45" dur="3000"/>
                                        <p:tgtEl>
                                          <p:spTgt spid="25"/>
                                        </p:tgtEl>
                                      </p:cBhvr>
                                    </p:animEffect>
                                    <p:set>
                                      <p:cBhvr>
                                        <p:cTn id="46" dur="1" fill="hold">
                                          <p:stCondLst>
                                            <p:cond delay="2999"/>
                                          </p:stCondLst>
                                        </p:cTn>
                                        <p:tgtEl>
                                          <p:spTgt spid="25"/>
                                        </p:tgtEl>
                                        <p:attrNameLst>
                                          <p:attrName>style.visibility</p:attrName>
                                        </p:attrNameLst>
                                      </p:cBhvr>
                                      <p:to>
                                        <p:strVal val="hidden"/>
                                      </p:to>
                                    </p:set>
                                  </p:childTnLst>
                                </p:cTn>
                              </p:par>
                              <p:par>
                                <p:cTn id="47" presetID="16" presetClass="exit" presetSubtype="21" fill="hold" grpId="0" nodeType="withEffect">
                                  <p:stCondLst>
                                    <p:cond delay="2000"/>
                                  </p:stCondLst>
                                  <p:childTnLst>
                                    <p:animEffect transition="out" filter="barn(inVertical)">
                                      <p:cBhvr>
                                        <p:cTn id="48" dur="3000"/>
                                        <p:tgtEl>
                                          <p:spTgt spid="27"/>
                                        </p:tgtEl>
                                      </p:cBhvr>
                                    </p:animEffect>
                                    <p:set>
                                      <p:cBhvr>
                                        <p:cTn id="49" dur="1" fill="hold">
                                          <p:stCondLst>
                                            <p:cond delay="2999"/>
                                          </p:stCondLst>
                                        </p:cTn>
                                        <p:tgtEl>
                                          <p:spTgt spid="27"/>
                                        </p:tgtEl>
                                        <p:attrNameLst>
                                          <p:attrName>style.visibility</p:attrName>
                                        </p:attrNameLst>
                                      </p:cBhvr>
                                      <p:to>
                                        <p:strVal val="hidden"/>
                                      </p:to>
                                    </p:set>
                                  </p:childTnLst>
                                </p:cTn>
                              </p:par>
                              <p:par>
                                <p:cTn id="50" presetID="16" presetClass="exit" presetSubtype="21" fill="hold" grpId="0" nodeType="withEffect">
                                  <p:stCondLst>
                                    <p:cond delay="2000"/>
                                  </p:stCondLst>
                                  <p:childTnLst>
                                    <p:animEffect transition="out" filter="barn(inVertical)">
                                      <p:cBhvr>
                                        <p:cTn id="51" dur="3000"/>
                                        <p:tgtEl>
                                          <p:spTgt spid="22"/>
                                        </p:tgtEl>
                                      </p:cBhvr>
                                    </p:animEffect>
                                    <p:set>
                                      <p:cBhvr>
                                        <p:cTn id="52" dur="1" fill="hold">
                                          <p:stCondLst>
                                            <p:cond delay="2999"/>
                                          </p:stCondLst>
                                        </p:cTn>
                                        <p:tgtEl>
                                          <p:spTgt spid="22"/>
                                        </p:tgtEl>
                                        <p:attrNameLst>
                                          <p:attrName>style.visibility</p:attrName>
                                        </p:attrNameLst>
                                      </p:cBhvr>
                                      <p:to>
                                        <p:strVal val="hidden"/>
                                      </p:to>
                                    </p:se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a:p>
            <a:pPr>
              <a:buNone/>
            </a:pPr>
            <a:r>
              <a:rPr lang="en-US" sz="2200" dirty="0" smtClean="0"/>
              <a:t>Just like in prophase of mitosis, the chromatin will condense into compact structures called chromosomes.</a:t>
            </a:r>
          </a:p>
          <a:p>
            <a:pPr>
              <a:buNone/>
            </a:pPr>
            <a:r>
              <a:rPr lang="en-US" sz="2200" dirty="0" smtClean="0"/>
              <a:t>Here is where meiosis and mitosis start to differ. An event called synapsis happens next.</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4953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Multiply 35"/>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37" name="Multiply 36"/>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38" name="Multiply 37"/>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39" name="Multiply 38"/>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Tree>
    <p:extLst>
      <p:ext uri="{BB962C8B-B14F-4D97-AF65-F5344CB8AC3E}">
        <p14:creationId xmlns:p14="http://schemas.microsoft.com/office/powerpoint/2010/main" val="13514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24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a:p>
            <a:pPr>
              <a:buNone/>
            </a:pPr>
            <a:r>
              <a:rPr lang="en-US" sz="2200" dirty="0" smtClean="0"/>
              <a:t>Just like in prophase of mitosis, the chromatin will condense into compact structures called chromosomes.</a:t>
            </a:r>
          </a:p>
          <a:p>
            <a:pPr>
              <a:buNone/>
            </a:pPr>
            <a:r>
              <a:rPr lang="en-US" sz="2200" dirty="0" smtClean="0"/>
              <a:t>Here is where meiosis and mitosis start to differ. An event called synapsis happens next.</a:t>
            </a:r>
          </a:p>
          <a:p>
            <a:pPr>
              <a:buNone/>
            </a:pPr>
            <a:r>
              <a:rPr lang="en-US" sz="2200" dirty="0" smtClean="0"/>
              <a:t>During synapsis, the two chromosome number 1’s are pulled next to each other. The same thing happens with the chromosome number 2’s.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324600"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Multiply 11"/>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3" name="Multiply 12"/>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4" name="Multiply 13"/>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7" name="Multiply 16"/>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Tree>
    <p:extLst>
      <p:ext uri="{BB962C8B-B14F-4D97-AF65-F5344CB8AC3E}">
        <p14:creationId xmlns:p14="http://schemas.microsoft.com/office/powerpoint/2010/main" val="19126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43000"/>
            <a:ext cx="4800600" cy="5715001"/>
          </a:xfrm>
        </p:spPr>
        <p:txBody>
          <a:bodyPr>
            <a:noAutofit/>
          </a:bodyPr>
          <a:lstStyle/>
          <a:p>
            <a:pPr>
              <a:buNone/>
            </a:pPr>
            <a:r>
              <a:rPr lang="en-US" sz="2200" dirty="0"/>
              <a:t>Prophase 1 marks the start of meiosis.</a:t>
            </a:r>
          </a:p>
          <a:p>
            <a:pPr>
              <a:buNone/>
            </a:pPr>
            <a:r>
              <a:rPr lang="en-US" sz="2200" dirty="0" smtClean="0"/>
              <a:t>Just like in prophase of mitosis, the nucleus will dissolve…</a:t>
            </a:r>
          </a:p>
          <a:p>
            <a:pPr>
              <a:buNone/>
            </a:pPr>
            <a:r>
              <a:rPr lang="en-US" sz="2200" dirty="0" smtClean="0"/>
              <a:t>Just like in prophase of mitosis, the chromatin will condense into compact structures called chromosomes.</a:t>
            </a:r>
          </a:p>
          <a:p>
            <a:pPr>
              <a:buNone/>
            </a:pPr>
            <a:r>
              <a:rPr lang="en-US" sz="2200" dirty="0" smtClean="0"/>
              <a:t>Here is where meiosis and mitosis start to differ. An event called synapsis happens next.</a:t>
            </a:r>
          </a:p>
          <a:p>
            <a:pPr>
              <a:buNone/>
            </a:pPr>
            <a:r>
              <a:rPr lang="en-US" sz="2200" dirty="0" smtClean="0"/>
              <a:t>During synapsis, the two chromosome number 1’s are pulled next to each other. The same thing happens with the chromosome number 2’s.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a:latin typeface="Arial" pitchFamily="34" charset="0"/>
                <a:ea typeface="Times New Roman" pitchFamily="18" charset="0"/>
              </a:rPr>
              <a:t>Prophase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90700" y="6017172"/>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381000" y="5498068"/>
            <a:ext cx="3581400" cy="369332"/>
          </a:xfrm>
          <a:prstGeom prst="rect">
            <a:avLst/>
          </a:prstGeom>
          <a:noFill/>
        </p:spPr>
        <p:txBody>
          <a:bodyPr wrap="square" rtlCol="0">
            <a:spAutoFit/>
          </a:bodyPr>
          <a:lstStyle/>
          <a:p>
            <a:pPr algn="ctr"/>
            <a:r>
              <a:rPr lang="en-US" b="1" dirty="0" smtClean="0">
                <a:solidFill>
                  <a:srgbClr val="FF0000"/>
                </a:solidFill>
              </a:rPr>
              <a:t>Synapsis</a:t>
            </a:r>
            <a:endParaRPr lang="en-US" b="1" dirty="0">
              <a:solidFill>
                <a:srgbClr val="FF0000"/>
              </a:solidFill>
            </a:endParaRPr>
          </a:p>
        </p:txBody>
      </p:sp>
      <p:sp>
        <p:nvSpPr>
          <p:cNvPr id="13" name="Multiply 12"/>
          <p:cNvSpPr/>
          <p:nvPr/>
        </p:nvSpPr>
        <p:spPr>
          <a:xfrm>
            <a:off x="1295400" y="24384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4" name="Multiply 13"/>
          <p:cNvSpPr/>
          <p:nvPr/>
        </p:nvSpPr>
        <p:spPr>
          <a:xfrm>
            <a:off x="1447800" y="3581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590800" y="31242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9" name="Multiply 18"/>
          <p:cNvSpPr/>
          <p:nvPr/>
        </p:nvSpPr>
        <p:spPr>
          <a:xfrm>
            <a:off x="2362200" y="24384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Tree>
    <p:extLst>
      <p:ext uri="{BB962C8B-B14F-4D97-AF65-F5344CB8AC3E}">
        <p14:creationId xmlns:p14="http://schemas.microsoft.com/office/powerpoint/2010/main" val="157704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grpId="0" nodeType="withEffect">
                                  <p:stCondLst>
                                    <p:cond delay="1000"/>
                                  </p:stCondLst>
                                  <p:childTnLst>
                                    <p:animMotion origin="layout" path="M 0 0 C 0.00798 0.00254 0.0158 0.00787 0.02257 0.01388 C 0.02708 0.02338 0.02934 0.02175 0.03628 0.02754 C 0.04097 0.0368 0.04791 0.03958 0.05521 0.04606 C 0.06597 0.05578 0.06979 0.05902 0.08281 0.06203 C 0.08455 0.06365 0.08663 0.06458 0.08802 0.06666 C 0.08923 0.06851 0.08854 0.07199 0.08975 0.07361 C 0.09184 0.07638 0.09583 0.07592 0.09843 0.07592 " pathEditMode="relative" ptsTypes="fffffffA">
                                      <p:cBhvr>
                                        <p:cTn id="10" dur="4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1000"/>
                                  </p:stCondLst>
                                  <p:childTnLst>
                                    <p:animMotion origin="layout" path="M -0.00417 2.22222E-6 C 0.01024 0.00486 0.02413 0.00903 0.03715 0.01852 C 0.0408 0.02106 0.04392 0.02453 0.0474 0.02754 C 0.04913 0.02916 0.0526 0.03217 0.0526 0.03241 C 0.05365 0.03773 0.05538 0.04282 0.05608 0.04838 C 0.05747 0.05903 0.05955 0.08055 0.05955 0.08078 C 0.05833 0.0993 0.06059 0.11528 0.04583 0.12199 C 0.03872 0.13588 0.02951 0.14491 0.01649 0.14491 " pathEditMode="relative" rAng="0" ptsTypes="fffffffA">
                                      <p:cBhvr>
                                        <p:cTn id="12" dur="4000" fill="hold"/>
                                        <p:tgtEl>
                                          <p:spTgt spid="17"/>
                                        </p:tgtEl>
                                        <p:attrNameLst>
                                          <p:attrName>ppt_x</p:attrName>
                                          <p:attrName>ppt_y</p:attrName>
                                        </p:attrNameLst>
                                      </p:cBhvr>
                                      <p:rCtr x="3229" y="7245"/>
                                    </p:animMotion>
                                  </p:childTnLst>
                                </p:cTn>
                              </p:par>
                              <p:par>
                                <p:cTn id="13" presetID="0" presetClass="path" presetSubtype="0" accel="50000" decel="50000" fill="hold" grpId="0" nodeType="withEffect">
                                  <p:stCondLst>
                                    <p:cond delay="1000"/>
                                  </p:stCondLst>
                                  <p:childTnLst>
                                    <p:animMotion origin="layout" path="M 0.00417 2.22222E-6 C -0.0125 -0.0007 -0.02916 -0.00023 -0.04583 -0.00232 C -0.05139 -0.00301 -0.05399 -0.01343 -0.05955 -0.01597 C -0.06354 -0.03172 -0.06128 -0.02037 -0.06128 -0.05047 " pathEditMode="relative" rAng="0" ptsTypes="fffA">
                                      <p:cBhvr>
                                        <p:cTn id="14" dur="4000" fill="hold"/>
                                        <p:tgtEl>
                                          <p:spTgt spid="13"/>
                                        </p:tgtEl>
                                        <p:attrNameLst>
                                          <p:attrName>ppt_x</p:attrName>
                                          <p:attrName>ppt_y</p:attrName>
                                        </p:attrNameLst>
                                      </p:cBhvr>
                                      <p:rCtr x="-3385" y="-2523"/>
                                    </p:animMotion>
                                  </p:childTnLst>
                                </p:cTn>
                              </p:par>
                              <p:par>
                                <p:cTn id="15" presetID="0" presetClass="path" presetSubtype="0" accel="50000" decel="50000" fill="hold" grpId="0" nodeType="withEffect">
                                  <p:stCondLst>
                                    <p:cond delay="1000"/>
                                  </p:stCondLst>
                                  <p:childTnLst>
                                    <p:animMotion origin="layout" path="M -0.00417 2.22222E-6 C -0.00903 -0.01019 -0.01701 -0.0125 -0.02309 -0.0206 C -0.04826 -0.05417 -0.07865 -0.03565 -0.11788 -0.03681 C -0.11997 -0.0375 -0.1276 -0.03982 -0.13003 -0.04144 C -0.1375 -0.04653 -0.13247 -0.04607 -0.13681 -0.04607 " pathEditMode="relative" rAng="0" ptsTypes="ffffA">
                                      <p:cBhvr>
                                        <p:cTn id="16" dur="4000" fill="hold"/>
                                        <p:tgtEl>
                                          <p:spTgt spid="19"/>
                                        </p:tgtEl>
                                        <p:attrNameLst>
                                          <p:attrName>ppt_x</p:attrName>
                                          <p:attrName>ppt_y</p:attrName>
                                        </p:attrNameLst>
                                      </p:cBhvr>
                                      <p:rCtr x="-6667" y="-2708"/>
                                    </p:animMotion>
                                  </p:childTnLst>
                                </p:cTn>
                              </p:par>
                            </p:childTnLst>
                          </p:cTn>
                        </p:par>
                        <p:par>
                          <p:cTn id="17" fill="hold">
                            <p:stCondLst>
                              <p:cond delay="50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7" grpId="0" animBg="1"/>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Now that both chromosome 1’s have been paired…</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Tetrads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1905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Multiply 12"/>
          <p:cNvSpPr/>
          <p:nvPr/>
        </p:nvSpPr>
        <p:spPr>
          <a:xfrm>
            <a:off x="762000" y="21336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4" name="Multiply 13"/>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9" name="Multiply 18"/>
          <p:cNvSpPr/>
          <p:nvPr/>
        </p:nvSpPr>
        <p:spPr>
          <a:xfrm>
            <a:off x="1143000" y="21336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Tree>
    <p:extLst>
      <p:ext uri="{BB962C8B-B14F-4D97-AF65-F5344CB8AC3E}">
        <p14:creationId xmlns:p14="http://schemas.microsoft.com/office/powerpoint/2010/main" val="4151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8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Now that both chromosome 1’s have been paired…</a:t>
            </a:r>
          </a:p>
          <a:p>
            <a:pPr>
              <a:buNone/>
            </a:pPr>
            <a:r>
              <a:rPr lang="en-US" sz="2200" dirty="0" smtClean="0"/>
              <a:t>Now that both chromosome 2’s have been paired…</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Tetrads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2623087"/>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Multiply 12"/>
          <p:cNvSpPr/>
          <p:nvPr/>
        </p:nvSpPr>
        <p:spPr>
          <a:xfrm>
            <a:off x="762000" y="21336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4" name="Multiply 13"/>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9" name="Multiply 18"/>
          <p:cNvSpPr/>
          <p:nvPr/>
        </p:nvSpPr>
        <p:spPr>
          <a:xfrm>
            <a:off x="1143000" y="21336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Tree>
    <p:extLst>
      <p:ext uri="{BB962C8B-B14F-4D97-AF65-F5344CB8AC3E}">
        <p14:creationId xmlns:p14="http://schemas.microsoft.com/office/powerpoint/2010/main" val="4325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8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Now that both chromosome 1’s have been paired…</a:t>
            </a:r>
          </a:p>
          <a:p>
            <a:pPr>
              <a:buNone/>
            </a:pPr>
            <a:r>
              <a:rPr lang="en-US" sz="2200" dirty="0" smtClean="0"/>
              <a:t>Now that both chromosome 2’s have been paired…</a:t>
            </a:r>
          </a:p>
          <a:p>
            <a:pPr>
              <a:buNone/>
            </a:pPr>
            <a:r>
              <a:rPr lang="en-US" sz="2200" dirty="0" smtClean="0"/>
              <a:t>These grouping of chromosomes are called a tetrad.</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Tetrads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3400853"/>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Multiply 12"/>
          <p:cNvSpPr/>
          <p:nvPr/>
        </p:nvSpPr>
        <p:spPr>
          <a:xfrm>
            <a:off x="762000" y="21336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4" name="Multiply 13"/>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9" name="Multiply 18"/>
          <p:cNvSpPr/>
          <p:nvPr/>
        </p:nvSpPr>
        <p:spPr>
          <a:xfrm>
            <a:off x="1143000" y="21336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grpSp>
        <p:nvGrpSpPr>
          <p:cNvPr id="5" name="Group 4"/>
          <p:cNvGrpSpPr/>
          <p:nvPr/>
        </p:nvGrpSpPr>
        <p:grpSpPr>
          <a:xfrm>
            <a:off x="610528" y="3071092"/>
            <a:ext cx="1408308" cy="815108"/>
            <a:chOff x="610528" y="3071092"/>
            <a:chExt cx="1408308" cy="815108"/>
          </a:xfrm>
        </p:grpSpPr>
        <p:sp>
          <p:nvSpPr>
            <p:cNvPr id="2" name="Right Brace 1"/>
            <p:cNvSpPr/>
            <p:nvPr/>
          </p:nvSpPr>
          <p:spPr>
            <a:xfrm rot="5400000">
              <a:off x="964510" y="27171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62000" y="3486090"/>
              <a:ext cx="1256836" cy="400110"/>
            </a:xfrm>
            <a:prstGeom prst="rect">
              <a:avLst/>
            </a:prstGeom>
            <a:noFill/>
          </p:spPr>
          <p:txBody>
            <a:bodyPr wrap="square" rtlCol="0">
              <a:spAutoFit/>
            </a:bodyPr>
            <a:lstStyle/>
            <a:p>
              <a:r>
                <a:rPr lang="en-US" sz="2000" b="1" dirty="0" smtClean="0"/>
                <a:t>tetrad</a:t>
              </a:r>
              <a:endParaRPr lang="en-US" sz="2000" b="1" dirty="0"/>
            </a:p>
          </p:txBody>
        </p:sp>
      </p:grpSp>
      <p:grpSp>
        <p:nvGrpSpPr>
          <p:cNvPr id="20" name="Group 19"/>
          <p:cNvGrpSpPr/>
          <p:nvPr/>
        </p:nvGrpSpPr>
        <p:grpSpPr>
          <a:xfrm>
            <a:off x="2324564" y="3486090"/>
            <a:ext cx="1409236" cy="781110"/>
            <a:chOff x="494836" y="3333690"/>
            <a:chExt cx="1409236" cy="781110"/>
          </a:xfrm>
        </p:grpSpPr>
        <p:sp>
          <p:nvSpPr>
            <p:cNvPr id="21" name="Right Brace 20"/>
            <p:cNvSpPr/>
            <p:nvPr/>
          </p:nvSpPr>
          <p:spPr>
            <a:xfrm rot="16200000">
              <a:off x="848818" y="33267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47236" y="3333690"/>
              <a:ext cx="1256836" cy="400110"/>
            </a:xfrm>
            <a:prstGeom prst="rect">
              <a:avLst/>
            </a:prstGeom>
            <a:noFill/>
          </p:spPr>
          <p:txBody>
            <a:bodyPr wrap="square" rtlCol="0">
              <a:spAutoFit/>
            </a:bodyPr>
            <a:lstStyle/>
            <a:p>
              <a:r>
                <a:rPr lang="en-US" sz="2000" b="1" dirty="0" smtClean="0"/>
                <a:t>tetrad</a:t>
              </a:r>
              <a:endParaRPr lang="en-US" sz="2000" b="1" dirty="0"/>
            </a:p>
          </p:txBody>
        </p:sp>
      </p:grpSp>
    </p:spTree>
    <p:extLst>
      <p:ext uri="{BB962C8B-B14F-4D97-AF65-F5344CB8AC3E}">
        <p14:creationId xmlns:p14="http://schemas.microsoft.com/office/powerpoint/2010/main" val="4325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9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Now that both chromosome 1’s have been paired…</a:t>
            </a:r>
          </a:p>
          <a:p>
            <a:pPr>
              <a:buNone/>
            </a:pPr>
            <a:r>
              <a:rPr lang="en-US" sz="2200" dirty="0" smtClean="0"/>
              <a:t>Now that both chromosome 2’s have been paired…</a:t>
            </a:r>
          </a:p>
          <a:p>
            <a:pPr>
              <a:buNone/>
            </a:pPr>
            <a:r>
              <a:rPr lang="en-US" sz="2200" dirty="0" smtClean="0"/>
              <a:t>These grouping of chromosomes are called a tetrad.</a:t>
            </a:r>
          </a:p>
          <a:p>
            <a:pPr>
              <a:buNone/>
            </a:pPr>
            <a:r>
              <a:rPr lang="en-US" sz="2200" dirty="0" smtClean="0"/>
              <a:t>Tetra is a prefix that means “4”. Notice how every tetrad is made from 2 chromosomes. But since every chromosome is made from 2 chromatids, there are 4 chromatids in every tetrad.</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Tetrads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5334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Multiply 12"/>
          <p:cNvSpPr/>
          <p:nvPr/>
        </p:nvSpPr>
        <p:spPr>
          <a:xfrm>
            <a:off x="762000" y="21336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4" name="Multiply 13"/>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9" name="Multiply 18"/>
          <p:cNvSpPr/>
          <p:nvPr/>
        </p:nvSpPr>
        <p:spPr>
          <a:xfrm>
            <a:off x="1143000" y="21336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grpSp>
        <p:nvGrpSpPr>
          <p:cNvPr id="5" name="Group 4"/>
          <p:cNvGrpSpPr/>
          <p:nvPr/>
        </p:nvGrpSpPr>
        <p:grpSpPr>
          <a:xfrm>
            <a:off x="610528" y="3071092"/>
            <a:ext cx="1408308" cy="815108"/>
            <a:chOff x="610528" y="3071092"/>
            <a:chExt cx="1408308" cy="815108"/>
          </a:xfrm>
        </p:grpSpPr>
        <p:sp>
          <p:nvSpPr>
            <p:cNvPr id="2" name="Right Brace 1"/>
            <p:cNvSpPr/>
            <p:nvPr/>
          </p:nvSpPr>
          <p:spPr>
            <a:xfrm rot="5400000">
              <a:off x="964510" y="27171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62000" y="3486090"/>
              <a:ext cx="1256836" cy="400110"/>
            </a:xfrm>
            <a:prstGeom prst="rect">
              <a:avLst/>
            </a:prstGeom>
            <a:noFill/>
          </p:spPr>
          <p:txBody>
            <a:bodyPr wrap="square" rtlCol="0">
              <a:spAutoFit/>
            </a:bodyPr>
            <a:lstStyle/>
            <a:p>
              <a:r>
                <a:rPr lang="en-US" sz="2000" b="1" dirty="0" smtClean="0"/>
                <a:t>tetrad</a:t>
              </a:r>
              <a:endParaRPr lang="en-US" sz="2000" b="1" dirty="0"/>
            </a:p>
          </p:txBody>
        </p:sp>
      </p:grpSp>
      <p:grpSp>
        <p:nvGrpSpPr>
          <p:cNvPr id="20" name="Group 19"/>
          <p:cNvGrpSpPr/>
          <p:nvPr/>
        </p:nvGrpSpPr>
        <p:grpSpPr>
          <a:xfrm>
            <a:off x="2324564" y="3486090"/>
            <a:ext cx="1409236" cy="781110"/>
            <a:chOff x="494836" y="3333690"/>
            <a:chExt cx="1409236" cy="781110"/>
          </a:xfrm>
        </p:grpSpPr>
        <p:sp>
          <p:nvSpPr>
            <p:cNvPr id="21" name="Right Brace 20"/>
            <p:cNvSpPr/>
            <p:nvPr/>
          </p:nvSpPr>
          <p:spPr>
            <a:xfrm rot="16200000">
              <a:off x="848818" y="33267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47236" y="3333690"/>
              <a:ext cx="1256836" cy="400110"/>
            </a:xfrm>
            <a:prstGeom prst="rect">
              <a:avLst/>
            </a:prstGeom>
            <a:noFill/>
          </p:spPr>
          <p:txBody>
            <a:bodyPr wrap="square" rtlCol="0">
              <a:spAutoFit/>
            </a:bodyPr>
            <a:lstStyle/>
            <a:p>
              <a:r>
                <a:rPr lang="en-US" sz="2000" b="1" dirty="0" smtClean="0"/>
                <a:t>tetrad</a:t>
              </a:r>
              <a:endParaRPr lang="en-US" sz="2000" b="1" dirty="0"/>
            </a:p>
          </p:txBody>
        </p:sp>
      </p:grpSp>
    </p:spTree>
    <p:extLst>
      <p:ext uri="{BB962C8B-B14F-4D97-AF65-F5344CB8AC3E}">
        <p14:creationId xmlns:p14="http://schemas.microsoft.com/office/powerpoint/2010/main" val="4325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97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981200" y="6284084"/>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upload.wikimedia.org/wikipedia/commons/1/10/LaBelle_Blue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2667000"/>
            <a:ext cx="4876800" cy="3202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102" y="5830669"/>
            <a:ext cx="5838497" cy="369332"/>
          </a:xfrm>
          <a:prstGeom prst="rect">
            <a:avLst/>
          </a:prstGeom>
          <a:noFill/>
        </p:spPr>
        <p:txBody>
          <a:bodyPr wrap="square" rtlCol="0">
            <a:spAutoFit/>
          </a:bodyPr>
          <a:lstStyle/>
          <a:p>
            <a:r>
              <a:rPr lang="en-US" b="1" dirty="0" smtClean="0">
                <a:solidFill>
                  <a:srgbClr val="FF0000"/>
                </a:solidFill>
              </a:rPr>
              <a:t>This blueprint holds the instructions to build a boat.</a:t>
            </a:r>
            <a:endParaRPr lang="en-US" b="1" dirty="0">
              <a:solidFill>
                <a:srgbClr val="FF0000"/>
              </a:solidFill>
            </a:endParaRPr>
          </a:p>
        </p:txBody>
      </p:sp>
    </p:spTree>
    <p:extLst>
      <p:ext uri="{BB962C8B-B14F-4D97-AF65-F5344CB8AC3E}">
        <p14:creationId xmlns:p14="http://schemas.microsoft.com/office/powerpoint/2010/main" val="31970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Now that both chromosome 1’s have been paired…</a:t>
            </a:r>
          </a:p>
          <a:p>
            <a:pPr>
              <a:buNone/>
            </a:pPr>
            <a:r>
              <a:rPr lang="en-US" sz="2200" dirty="0" smtClean="0"/>
              <a:t>Now that both chromosome 2’s have been paired…</a:t>
            </a:r>
          </a:p>
          <a:p>
            <a:pPr>
              <a:buNone/>
            </a:pPr>
            <a:r>
              <a:rPr lang="en-US" sz="2200" dirty="0" smtClean="0"/>
              <a:t>These grouping of chromosomes are called a tetrad.</a:t>
            </a:r>
          </a:p>
          <a:p>
            <a:pPr>
              <a:buNone/>
            </a:pPr>
            <a:r>
              <a:rPr lang="en-US" sz="2200" dirty="0" smtClean="0"/>
              <a:t>Tetra is a prefix that means “4”. Notice how every tetrad is made from 2 chromosomes. But since every chromosome is made from 2 chromatids, there are 4 chromatids in every tetrad.</a:t>
            </a:r>
          </a:p>
          <a:p>
            <a:pPr>
              <a:buNone/>
            </a:pPr>
            <a:r>
              <a:rPr lang="en-US" sz="2200" dirty="0" smtClean="0"/>
              <a:t>Why does synapsis happen? This happens because it sets up the next event called crossing over.</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Tetrads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400800" y="6398172"/>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Multiply 12"/>
          <p:cNvSpPr/>
          <p:nvPr/>
        </p:nvSpPr>
        <p:spPr>
          <a:xfrm>
            <a:off x="762000" y="21336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14" name="Multiply 13"/>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sp>
        <p:nvSpPr>
          <p:cNvPr id="19" name="Multiply 18"/>
          <p:cNvSpPr/>
          <p:nvPr/>
        </p:nvSpPr>
        <p:spPr>
          <a:xfrm>
            <a:off x="1143000" y="21336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grpSp>
        <p:nvGrpSpPr>
          <p:cNvPr id="5" name="Group 4"/>
          <p:cNvGrpSpPr/>
          <p:nvPr/>
        </p:nvGrpSpPr>
        <p:grpSpPr>
          <a:xfrm>
            <a:off x="610528" y="3071092"/>
            <a:ext cx="1408308" cy="815108"/>
            <a:chOff x="610528" y="3071092"/>
            <a:chExt cx="1408308" cy="815108"/>
          </a:xfrm>
        </p:grpSpPr>
        <p:sp>
          <p:nvSpPr>
            <p:cNvPr id="2" name="Right Brace 1"/>
            <p:cNvSpPr/>
            <p:nvPr/>
          </p:nvSpPr>
          <p:spPr>
            <a:xfrm rot="5400000">
              <a:off x="964510" y="27171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62000" y="3486090"/>
              <a:ext cx="1256836" cy="400110"/>
            </a:xfrm>
            <a:prstGeom prst="rect">
              <a:avLst/>
            </a:prstGeom>
            <a:noFill/>
          </p:spPr>
          <p:txBody>
            <a:bodyPr wrap="square" rtlCol="0">
              <a:spAutoFit/>
            </a:bodyPr>
            <a:lstStyle/>
            <a:p>
              <a:r>
                <a:rPr lang="en-US" sz="2000" b="1" dirty="0" smtClean="0"/>
                <a:t>tetrad</a:t>
              </a:r>
              <a:endParaRPr lang="en-US" sz="2000" b="1" dirty="0"/>
            </a:p>
          </p:txBody>
        </p:sp>
      </p:grpSp>
      <p:grpSp>
        <p:nvGrpSpPr>
          <p:cNvPr id="20" name="Group 19"/>
          <p:cNvGrpSpPr/>
          <p:nvPr/>
        </p:nvGrpSpPr>
        <p:grpSpPr>
          <a:xfrm>
            <a:off x="2324564" y="3486090"/>
            <a:ext cx="1409236" cy="781110"/>
            <a:chOff x="494836" y="3333690"/>
            <a:chExt cx="1409236" cy="781110"/>
          </a:xfrm>
        </p:grpSpPr>
        <p:sp>
          <p:nvSpPr>
            <p:cNvPr id="21" name="Right Brace 20"/>
            <p:cNvSpPr/>
            <p:nvPr/>
          </p:nvSpPr>
          <p:spPr>
            <a:xfrm rot="16200000">
              <a:off x="848818" y="33267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47236" y="3333690"/>
              <a:ext cx="1256836" cy="400110"/>
            </a:xfrm>
            <a:prstGeom prst="rect">
              <a:avLst/>
            </a:prstGeom>
            <a:noFill/>
          </p:spPr>
          <p:txBody>
            <a:bodyPr wrap="square" rtlCol="0">
              <a:spAutoFit/>
            </a:bodyPr>
            <a:lstStyle/>
            <a:p>
              <a:r>
                <a:rPr lang="en-US" sz="2000" b="1" dirty="0" smtClean="0"/>
                <a:t>tetrad</a:t>
              </a:r>
              <a:endParaRPr lang="en-US" sz="2000" b="1" dirty="0"/>
            </a:p>
          </p:txBody>
        </p:sp>
      </p:grpSp>
    </p:spTree>
    <p:extLst>
      <p:ext uri="{BB962C8B-B14F-4D97-AF65-F5344CB8AC3E}">
        <p14:creationId xmlns:p14="http://schemas.microsoft.com/office/powerpoint/2010/main" val="4325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128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endParaRPr lang="en-US" sz="2200" dirty="0" smtClean="0"/>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noaction" highlightClick="1"/>
          </p:cNvPr>
          <p:cNvSpPr/>
          <p:nvPr/>
        </p:nvSpPr>
        <p:spPr>
          <a:xfrm>
            <a:off x="6152493" y="1580492"/>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Multiply 13"/>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17" name="Multiply 16"/>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grpSp>
        <p:nvGrpSpPr>
          <p:cNvPr id="5" name="Group 4"/>
          <p:cNvGrpSpPr/>
          <p:nvPr/>
        </p:nvGrpSpPr>
        <p:grpSpPr>
          <a:xfrm>
            <a:off x="610528" y="3071092"/>
            <a:ext cx="1408308" cy="815108"/>
            <a:chOff x="610528" y="3071092"/>
            <a:chExt cx="1408308" cy="815108"/>
          </a:xfrm>
        </p:grpSpPr>
        <p:sp>
          <p:nvSpPr>
            <p:cNvPr id="2" name="Right Brace 1"/>
            <p:cNvSpPr/>
            <p:nvPr/>
          </p:nvSpPr>
          <p:spPr>
            <a:xfrm rot="5400000">
              <a:off x="964510" y="27171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62000" y="3486090"/>
              <a:ext cx="1256836" cy="400110"/>
            </a:xfrm>
            <a:prstGeom prst="rect">
              <a:avLst/>
            </a:prstGeom>
            <a:noFill/>
          </p:spPr>
          <p:txBody>
            <a:bodyPr wrap="square" rtlCol="0">
              <a:spAutoFit/>
            </a:bodyPr>
            <a:lstStyle/>
            <a:p>
              <a:r>
                <a:rPr lang="en-US" sz="2000" b="1" dirty="0" smtClean="0"/>
                <a:t>tetrad</a:t>
              </a:r>
              <a:endParaRPr lang="en-US" sz="2000" b="1" dirty="0"/>
            </a:p>
          </p:txBody>
        </p:sp>
      </p:grpSp>
      <p:grpSp>
        <p:nvGrpSpPr>
          <p:cNvPr id="20" name="Group 19"/>
          <p:cNvGrpSpPr/>
          <p:nvPr/>
        </p:nvGrpSpPr>
        <p:grpSpPr>
          <a:xfrm>
            <a:off x="2324564" y="3486090"/>
            <a:ext cx="1409236" cy="781110"/>
            <a:chOff x="494836" y="3333690"/>
            <a:chExt cx="1409236" cy="781110"/>
          </a:xfrm>
        </p:grpSpPr>
        <p:sp>
          <p:nvSpPr>
            <p:cNvPr id="21" name="Right Brace 20"/>
            <p:cNvSpPr/>
            <p:nvPr/>
          </p:nvSpPr>
          <p:spPr>
            <a:xfrm rot="16200000">
              <a:off x="848818" y="3326710"/>
              <a:ext cx="434108" cy="11420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47236" y="3333690"/>
              <a:ext cx="1256836" cy="400110"/>
            </a:xfrm>
            <a:prstGeom prst="rect">
              <a:avLst/>
            </a:prstGeom>
            <a:noFill/>
          </p:spPr>
          <p:txBody>
            <a:bodyPr wrap="square" rtlCol="0">
              <a:spAutoFit/>
            </a:bodyPr>
            <a:lstStyle/>
            <a:p>
              <a:r>
                <a:rPr lang="en-US" sz="2000" b="1" dirty="0" smtClean="0"/>
                <a:t>tetrad</a:t>
              </a:r>
              <a:endParaRPr lang="en-US" sz="2000" b="1" dirty="0"/>
            </a:p>
          </p:txBody>
        </p:sp>
      </p:grpSp>
      <p:sp>
        <p:nvSpPr>
          <p:cNvPr id="7" name="Rectangle 6"/>
          <p:cNvSpPr/>
          <p:nvPr/>
        </p:nvSpPr>
        <p:spPr>
          <a:xfrm>
            <a:off x="533400" y="2057400"/>
            <a:ext cx="1421446" cy="1146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762000" y="21336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1</a:t>
            </a:r>
          </a:p>
        </p:txBody>
      </p:sp>
      <p:sp>
        <p:nvSpPr>
          <p:cNvPr id="24" name="Multiply 23"/>
          <p:cNvSpPr/>
          <p:nvPr/>
        </p:nvSpPr>
        <p:spPr>
          <a:xfrm>
            <a:off x="1143000" y="21336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1</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4366189"/>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2439308" y="4563722"/>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689554" y="5753100"/>
            <a:ext cx="1206046"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5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7"/>
                                        </p:tgtEl>
                                        <p:attrNameLst>
                                          <p:attrName>style.visibility</p:attrName>
                                        </p:attrNameLst>
                                      </p:cBhvr>
                                      <p:tavLst>
                                        <p:tav tm="0">
                                          <p:val>
                                            <p:strVal val="hidden"/>
                                          </p:val>
                                        </p:tav>
                                        <p:tav tm="50000">
                                          <p:val>
                                            <p:strVal val="visible"/>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3" presetClass="exit" presetSubtype="16" fill="hold" grpId="0" nodeType="clickEffect">
                                  <p:stCondLst>
                                    <p:cond delay="0"/>
                                  </p:stCondLst>
                                  <p:childTnLst>
                                    <p:anim calcmode="lin" valueType="num">
                                      <p:cBhvr>
                                        <p:cTn id="18" dur="500"/>
                                        <p:tgtEl>
                                          <p:spTgt spid="24"/>
                                        </p:tgtEl>
                                        <p:attrNameLst>
                                          <p:attrName>ppt_w</p:attrName>
                                        </p:attrNameLst>
                                      </p:cBhvr>
                                      <p:tavLst>
                                        <p:tav tm="0">
                                          <p:val>
                                            <p:strVal val="ppt_w"/>
                                          </p:val>
                                        </p:tav>
                                        <p:tav tm="100000">
                                          <p:val>
                                            <p:strVal val="4*ppt_w"/>
                                          </p:val>
                                        </p:tav>
                                      </p:tavLst>
                                    </p:anim>
                                    <p:anim calcmode="lin" valueType="num">
                                      <p:cBhvr>
                                        <p:cTn id="19" dur="500"/>
                                        <p:tgtEl>
                                          <p:spTgt spid="24"/>
                                        </p:tgtEl>
                                        <p:attrNameLst>
                                          <p:attrName>ppt_h</p:attrName>
                                        </p:attrNameLst>
                                      </p:cBhvr>
                                      <p:tavLst>
                                        <p:tav tm="0">
                                          <p:val>
                                            <p:strVal val="ppt_h"/>
                                          </p:val>
                                        </p:tav>
                                        <p:tav tm="100000">
                                          <p:val>
                                            <p:strVal val="4*ppt_h"/>
                                          </p:val>
                                        </p:tav>
                                      </p:tavLst>
                                    </p:anim>
                                    <p:set>
                                      <p:cBhvr>
                                        <p:cTn id="20" dur="1" fill="hold">
                                          <p:stCondLst>
                                            <p:cond delay="499"/>
                                          </p:stCondLst>
                                        </p:cTn>
                                        <p:tgtEl>
                                          <p:spTgt spid="24"/>
                                        </p:tgtEl>
                                        <p:attrNameLst>
                                          <p:attrName>style.visibility</p:attrName>
                                        </p:attrNameLst>
                                      </p:cBhvr>
                                      <p:to>
                                        <p:strVal val="hidden"/>
                                      </p:to>
                                    </p:set>
                                  </p:childTnLst>
                                </p:cTn>
                              </p:par>
                              <p:par>
                                <p:cTn id="21" presetID="23" presetClass="exit" presetSubtype="16" fill="hold" grpId="0" nodeType="withEffect">
                                  <p:stCondLst>
                                    <p:cond delay="0"/>
                                  </p:stCondLst>
                                  <p:childTnLst>
                                    <p:anim calcmode="lin" valueType="num">
                                      <p:cBhvr>
                                        <p:cTn id="22" dur="500"/>
                                        <p:tgtEl>
                                          <p:spTgt spid="23"/>
                                        </p:tgtEl>
                                        <p:attrNameLst>
                                          <p:attrName>ppt_w</p:attrName>
                                        </p:attrNameLst>
                                      </p:cBhvr>
                                      <p:tavLst>
                                        <p:tav tm="0">
                                          <p:val>
                                            <p:strVal val="ppt_w"/>
                                          </p:val>
                                        </p:tav>
                                        <p:tav tm="100000">
                                          <p:val>
                                            <p:strVal val="4*ppt_w"/>
                                          </p:val>
                                        </p:tav>
                                      </p:tavLst>
                                    </p:anim>
                                    <p:anim calcmode="lin" valueType="num">
                                      <p:cBhvr>
                                        <p:cTn id="23" dur="500"/>
                                        <p:tgtEl>
                                          <p:spTgt spid="23"/>
                                        </p:tgtEl>
                                        <p:attrNameLst>
                                          <p:attrName>ppt_h</p:attrName>
                                        </p:attrNameLst>
                                      </p:cBhvr>
                                      <p:tavLst>
                                        <p:tav tm="0">
                                          <p:val>
                                            <p:strVal val="ppt_h"/>
                                          </p:val>
                                        </p:tav>
                                        <p:tav tm="100000">
                                          <p:val>
                                            <p:strVal val="4*ppt_h"/>
                                          </p:val>
                                        </p:tav>
                                      </p:tavLst>
                                    </p:anim>
                                    <p:set>
                                      <p:cBhvr>
                                        <p:cTn id="24" dur="1" fill="hold">
                                          <p:stCondLst>
                                            <p:cond delay="499"/>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23" presetClass="entr" presetSubtype="32" fill="hold" grpId="2"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strVal val="4*#ppt_w"/>
                                          </p:val>
                                        </p:tav>
                                        <p:tav tm="100000">
                                          <p:val>
                                            <p:strVal val="#ppt_w"/>
                                          </p:val>
                                        </p:tav>
                                      </p:tavLst>
                                    </p:anim>
                                    <p:anim calcmode="lin" valueType="num">
                                      <p:cBhvr>
                                        <p:cTn id="41" dur="500" fill="hold"/>
                                        <p:tgtEl>
                                          <p:spTgt spid="26"/>
                                        </p:tgtEl>
                                        <p:attrNameLst>
                                          <p:attrName>ppt_h</p:attrName>
                                        </p:attrNameLst>
                                      </p:cBhvr>
                                      <p:tavLst>
                                        <p:tav tm="0">
                                          <p:val>
                                            <p:strVal val="4*#ppt_h"/>
                                          </p:val>
                                        </p:tav>
                                        <p:tav tm="100000">
                                          <p:val>
                                            <p:strVal val="#ppt_h"/>
                                          </p:val>
                                        </p:tav>
                                      </p:tavLst>
                                    </p:anim>
                                  </p:childTnLst>
                                </p:cTn>
                              </p:par>
                              <p:par>
                                <p:cTn id="42" presetID="23" presetClass="entr" presetSubtype="32" fill="hold" grpId="2"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strVal val="4*#ppt_w"/>
                                          </p:val>
                                        </p:tav>
                                        <p:tav tm="100000">
                                          <p:val>
                                            <p:strVal val="#ppt_w"/>
                                          </p:val>
                                        </p:tav>
                                      </p:tavLst>
                                    </p:anim>
                                    <p:anim calcmode="lin" valueType="num">
                                      <p:cBhvr>
                                        <p:cTn id="45" dur="500" fill="hold"/>
                                        <p:tgtEl>
                                          <p:spTgt spid="25"/>
                                        </p:tgtEl>
                                        <p:attrNameLst>
                                          <p:attrName>ppt_h</p:attrName>
                                        </p:attrNameLst>
                                      </p:cBhvr>
                                      <p:tavLst>
                                        <p:tav tm="0">
                                          <p:val>
                                            <p:strVal val="4*#ppt_h"/>
                                          </p:val>
                                        </p:tav>
                                        <p:tav tm="100000">
                                          <p:val>
                                            <p:strVal val="#ppt_h"/>
                                          </p:val>
                                        </p:tav>
                                      </p:tavLst>
                                    </p:anim>
                                  </p:childTnLst>
                                </p:cTn>
                              </p:par>
                              <p:par>
                                <p:cTn id="46" presetID="23" presetClass="entr" presetSubtype="32" fill="hold" grpId="2"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strVal val="4*#ppt_w"/>
                                          </p:val>
                                        </p:tav>
                                        <p:tav tm="100000">
                                          <p:val>
                                            <p:strVal val="#ppt_w"/>
                                          </p:val>
                                        </p:tav>
                                      </p:tavLst>
                                    </p:anim>
                                    <p:anim calcmode="lin" valueType="num">
                                      <p:cBhvr>
                                        <p:cTn id="49" dur="500" fill="hold"/>
                                        <p:tgtEl>
                                          <p:spTgt spid="27"/>
                                        </p:tgtEl>
                                        <p:attrNameLst>
                                          <p:attrName>ppt_h</p:attrName>
                                        </p:attrNameLst>
                                      </p:cBhvr>
                                      <p:tavLst>
                                        <p:tav tm="0">
                                          <p:val>
                                            <p:strVal val="4*#ppt_h"/>
                                          </p:val>
                                        </p:tav>
                                        <p:tav tm="100000">
                                          <p:val>
                                            <p:strVal val="#ppt_h"/>
                                          </p:val>
                                        </p:tav>
                                      </p:tavLst>
                                    </p:anim>
                                  </p:childTnLst>
                                </p:cTn>
                              </p:par>
                              <p:par>
                                <p:cTn id="50" presetID="23" presetClass="entr" presetSubtype="32" fill="hold" grpId="2"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strVal val="4*#ppt_w"/>
                                          </p:val>
                                        </p:tav>
                                        <p:tav tm="100000">
                                          <p:val>
                                            <p:strVal val="#ppt_w"/>
                                          </p:val>
                                        </p:tav>
                                      </p:tavLst>
                                    </p:anim>
                                    <p:anim calcmode="lin" valueType="num">
                                      <p:cBhvr>
                                        <p:cTn id="53" dur="500" fill="hold"/>
                                        <p:tgtEl>
                                          <p:spTgt spid="28"/>
                                        </p:tgtEl>
                                        <p:attrNameLst>
                                          <p:attrName>ppt_h</p:attrName>
                                        </p:attrNameLst>
                                      </p:cBhvr>
                                      <p:tavLst>
                                        <p:tav tm="0">
                                          <p:val>
                                            <p:strVal val="4*#ppt_h"/>
                                          </p:val>
                                        </p:tav>
                                        <p:tav tm="100000">
                                          <p:val>
                                            <p:strVal val="#ppt_h"/>
                                          </p:val>
                                        </p:tav>
                                      </p:tavLst>
                                    </p:anim>
                                  </p:childTnLst>
                                </p:cTn>
                              </p:par>
                              <p:par>
                                <p:cTn id="54" presetID="23" presetClass="entr" presetSubtype="32" fill="hold" grpId="2"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strVal val="4*#ppt_w"/>
                                          </p:val>
                                        </p:tav>
                                        <p:tav tm="100000">
                                          <p:val>
                                            <p:strVal val="#ppt_w"/>
                                          </p:val>
                                        </p:tav>
                                      </p:tavLst>
                                    </p:anim>
                                    <p:anim calcmode="lin" valueType="num">
                                      <p:cBhvr>
                                        <p:cTn id="57" dur="500" fill="hold"/>
                                        <p:tgtEl>
                                          <p:spTgt spid="30"/>
                                        </p:tgtEl>
                                        <p:attrNameLst>
                                          <p:attrName>ppt_h</p:attrName>
                                        </p:attrNameLst>
                                      </p:cBhvr>
                                      <p:tavLst>
                                        <p:tav tm="0">
                                          <p:val>
                                            <p:strVal val="4*#ppt_h"/>
                                          </p:val>
                                        </p:tav>
                                        <p:tav tm="100000">
                                          <p:val>
                                            <p:strVal val="#ppt_h"/>
                                          </p:val>
                                        </p:tav>
                                      </p:tavLst>
                                    </p:anim>
                                  </p:childTnLst>
                                </p:cTn>
                              </p:par>
                              <p:par>
                                <p:cTn id="58" presetID="23" presetClass="entr" presetSubtype="32" fill="hold" grpId="2"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strVal val="4*#ppt_w"/>
                                          </p:val>
                                        </p:tav>
                                        <p:tav tm="100000">
                                          <p:val>
                                            <p:strVal val="#ppt_w"/>
                                          </p:val>
                                        </p:tav>
                                      </p:tavLst>
                                    </p:anim>
                                    <p:anim calcmode="lin" valueType="num">
                                      <p:cBhvr>
                                        <p:cTn id="61" dur="500" fill="hold"/>
                                        <p:tgtEl>
                                          <p:spTgt spid="31"/>
                                        </p:tgtEl>
                                        <p:attrNameLst>
                                          <p:attrName>ppt_h</p:attrName>
                                        </p:attrNameLst>
                                      </p:cBhvr>
                                      <p:tavLst>
                                        <p:tav tm="0">
                                          <p:val>
                                            <p:strVal val="4*#ppt_h"/>
                                          </p:val>
                                        </p:tav>
                                        <p:tav tm="100000">
                                          <p:val>
                                            <p:strVal val="#ppt_h"/>
                                          </p:val>
                                        </p:tav>
                                      </p:tavLst>
                                    </p:anim>
                                  </p:childTnLst>
                                </p:cTn>
                              </p:par>
                            </p:childTnLst>
                          </p:cTn>
                        </p:par>
                        <p:par>
                          <p:cTn id="62" fill="hold">
                            <p:stCondLst>
                              <p:cond delay="1000"/>
                            </p:stCondLst>
                            <p:childTnLst>
                              <p:par>
                                <p:cTn id="63" presetID="1" presetClass="exit" presetSubtype="0" fill="hold" grpId="1" nodeType="afterEffect">
                                  <p:stCondLst>
                                    <p:cond delay="0"/>
                                  </p:stCondLst>
                                  <p:childTnLst>
                                    <p:set>
                                      <p:cBhvr>
                                        <p:cTn id="64" dur="1" fill="hold">
                                          <p:stCondLst>
                                            <p:cond delay="0"/>
                                          </p:stCondLst>
                                        </p:cTn>
                                        <p:tgtEl>
                                          <p:spTgt spid="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3" grpId="0" build="p"/>
      <p:bldP spid="6" grpId="0" animBg="1"/>
      <p:bldP spid="6" grpId="1" animBg="1"/>
      <p:bldP spid="18" grpId="0" animBg="1"/>
      <p:bldP spid="14" grpId="0" animBg="1"/>
      <p:bldP spid="17" grpId="0" animBg="1"/>
      <p:bldP spid="7" grpId="0" animBg="1"/>
      <p:bldP spid="7" grpId="1" animBg="1"/>
      <p:bldP spid="23" grpId="0" animBg="1"/>
      <p:bldP spid="24" grpId="0" animBg="1"/>
      <p:bldP spid="25" grpId="2" animBg="1"/>
      <p:bldP spid="26" grpId="2" animBg="1"/>
      <p:bldP spid="27" grpId="2" animBg="1"/>
      <p:bldP spid="28" grpId="2" animBg="1"/>
      <p:bldP spid="30" grpId="2" animBg="1"/>
      <p:bldP spid="31" grpId="2"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52493" y="2819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4366189"/>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2439308" y="4563722"/>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29" name="TextBox 28"/>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277361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45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927663"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4366189"/>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2439308" y="4563722"/>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14" name="TextBox 13"/>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1117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61111E-6 -7.32655E-6 C 0.00139 0.12118 0.00139 0.07816 0.00139 0.12927 " pathEditMode="relative" ptsTypes="fA">
                                      <p:cBhvr>
                                        <p:cTn id="6" dur="2000" fill="hold"/>
                                        <p:tgtEl>
                                          <p:spTgt spid="30"/>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52493" y="4084331"/>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5274314"/>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2439308" y="4563722"/>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14" name="TextBox 13"/>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9368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2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2893325" y="6324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5274314"/>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2439308" y="4563722"/>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14" name="TextBox 13"/>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329732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6667E-6 5.92044E-6 C -1.66667E-6 0.03978 -1.66667E-6 0.07956 -1.66667E-6 0.11934 " pathEditMode="relative" ptsTypes="fA">
                                      <p:cBhvr>
                                        <p:cTn id="6" dur="2000" fill="hold"/>
                                        <p:tgtEl>
                                          <p:spTgt spid="31"/>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a:p>
            <a:pPr>
              <a:buNone/>
            </a:pPr>
            <a:r>
              <a:rPr lang="en-US" sz="2200" dirty="0" smtClean="0"/>
              <a:t>Next, the broken chromosome fragments will attach to the opposite chromosome.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5042019"/>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5274314"/>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2439308" y="5303046"/>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14" name="TextBox 13"/>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1777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1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a:p>
            <a:pPr>
              <a:buNone/>
            </a:pPr>
            <a:r>
              <a:rPr lang="en-US" sz="2200" dirty="0" smtClean="0"/>
              <a:t>Next, the broken chromosome fragments will attach to the opposite chromosome.</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35345" y="6248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230023">
            <a:off x="660963" y="5274314"/>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659125" y="4401440"/>
            <a:ext cx="533400" cy="814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230023">
            <a:off x="2466451"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230023">
            <a:off x="2439308" y="5303046"/>
            <a:ext cx="533400" cy="722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18" name="TextBox 17"/>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39788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05556E-6 4.07407E-6 C -0.02309 -0.0007 -0.04618 -0.00093 -0.06927 -0.00232 C -0.08143 -0.00301 -0.08768 -0.01181 -0.09896 -0.01389 C -0.10486 -0.01505 -0.11111 -0.01528 -0.11702 -0.01598 C -0.12587 -0.02014 -0.13455 -0.02338 -0.14341 -0.02755 C -0.14636 -0.02894 -0.14879 -0.03241 -0.15174 -0.03449 C -0.15313 -0.03565 -0.15504 -0.03612 -0.1566 -0.03681 C -0.15834 -0.03912 -0.15955 -0.04167 -0.16146 -0.04375 C -0.16511 -0.04792 -0.17309 -0.0551 -0.17309 -0.05487 C -0.17413 -0.05741 -0.175 -0.05996 -0.17639 -0.06204 C -0.17778 -0.06459 -0.17986 -0.06644 -0.18125 -0.06899 C -0.18368 -0.07408 -0.18525 -0.07987 -0.18785 -0.08496 C -0.18941 -0.09468 -0.19601 -0.1051 -0.19601 -0.11505 C -0.19601 -0.11968 -0.19601 -0.12408 -0.19601 -0.12871 " pathEditMode="relative" rAng="0" ptsTypes="fffffffffffffA">
                                      <p:cBhvr>
                                        <p:cTn id="6" dur="4000" fill="hold"/>
                                        <p:tgtEl>
                                          <p:spTgt spid="14"/>
                                        </p:tgtEl>
                                        <p:attrNameLst>
                                          <p:attrName>ppt_x</p:attrName>
                                          <p:attrName>ppt_y</p:attrName>
                                        </p:attrNameLst>
                                      </p:cBhvr>
                                      <p:rCtr x="-9809" y="-6435"/>
                                    </p:animMotion>
                                  </p:childTnLst>
                                </p:cTn>
                              </p:par>
                              <p:par>
                                <p:cTn id="7" presetID="0" presetClass="path" presetSubtype="0" accel="50000" decel="50000" fill="hold" grpId="0" nodeType="withEffect">
                                  <p:stCondLst>
                                    <p:cond delay="0"/>
                                  </p:stCondLst>
                                  <p:childTnLst>
                                    <p:animMotion origin="layout" path="M -5E-6 -4.81481E-6 C 0.01667 -0.00185 0.03455 0.00185 0.05 -0.00694 C 0.06337 -0.01458 0.07535 -0.02593 0.08959 -0.02986 C 0.09254 -0.03287 0.09514 -0.03657 0.09827 -0.03912 C 0.09983 -0.04051 0.10191 -0.04005 0.10348 -0.04144 C 0.10608 -0.04398 0.10782 -0.04815 0.11042 -0.05069 C 0.1158 -0.05625 0.12344 -0.05764 0.12934 -0.06204 C 0.14011 -0.06991 0.14879 -0.08009 0.16042 -0.08519 C 0.17118 -0.09514 0.18108 -0.10648 0.19132 -0.11736 C 0.19462 -0.12083 0.20174 -0.12106 0.20174 -0.12662 C 0.20174 -0.13125 0.20174 -0.13565 0.20174 -0.14028 " pathEditMode="relative" ptsTypes="ffffffffffA">
                                      <p:cBhvr>
                                        <p:cTn id="8" dur="4000" fill="hold"/>
                                        <p:tgtEl>
                                          <p:spTgt spid="30"/>
                                        </p:tgtEl>
                                        <p:attrNameLst>
                                          <p:attrName>ppt_x</p:attrName>
                                          <p:attrName>ppt_y</p:attrName>
                                        </p:attrNameLst>
                                      </p:cBhvr>
                                    </p:animMotion>
                                  </p:childTnLst>
                                </p:cTn>
                              </p:par>
                            </p:childTnLst>
                          </p:cTn>
                        </p:par>
                        <p:par>
                          <p:cTn id="9" fill="hold">
                            <p:stCondLst>
                              <p:cond delay="4000"/>
                            </p:stCondLst>
                            <p:childTnLst>
                              <p:par>
                                <p:cTn id="10" presetID="1" presetClass="exit" presetSubtype="0" fill="hold" grpId="1" nodeType="after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par>
                          <p:cTn id="14" fill="hold">
                            <p:stCondLst>
                              <p:cond delay="4000"/>
                            </p:stCondLst>
                            <p:childTnLst>
                              <p:par>
                                <p:cTn id="15" presetID="1" presetClass="exit" presetSubtype="0" fill="hold" grpId="1" nodeType="after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0" grpId="1" animBg="1"/>
      <p:bldP spid="31" grpId="0" animBg="1"/>
      <p:bldP spid="13" grpId="0" animBg="1"/>
      <p:bldP spid="14" grpId="0" animBg="1"/>
      <p:bldP spid="14"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a:p>
            <a:pPr>
              <a:buNone/>
            </a:pPr>
            <a:r>
              <a:rPr lang="en-US" sz="2200" dirty="0" smtClean="0"/>
              <a:t>Next, the broken chromosome fragments will attach to the opposite chromosome.</a:t>
            </a:r>
          </a:p>
          <a:p>
            <a:pPr>
              <a:buNone/>
            </a:pPr>
            <a:r>
              <a:rPr lang="en-US" sz="2200" dirty="0" smtClean="0"/>
              <a:t>Lets zoom back out to the entire cell.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72200" y="5486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230023">
            <a:off x="3045725"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369977" flipV="1">
            <a:off x="2984505"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1274086" y="18372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0369977" flipV="1">
            <a:off x="1193790" y="18397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230023">
            <a:off x="659125" y="4401440"/>
            <a:ext cx="533400" cy="814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230023">
            <a:off x="2466451"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8596" y="1474113"/>
            <a:ext cx="1811100" cy="430887"/>
          </a:xfrm>
          <a:prstGeom prst="rect">
            <a:avLst/>
          </a:prstGeom>
          <a:noFill/>
        </p:spPr>
        <p:txBody>
          <a:bodyPr wrap="square" rtlCol="0">
            <a:spAutoFit/>
          </a:bodyPr>
          <a:lstStyle/>
          <a:p>
            <a:pPr algn="ctr"/>
            <a:r>
              <a:rPr lang="en-US" sz="2200" dirty="0" smtClean="0"/>
              <a:t>Mom #1</a:t>
            </a:r>
            <a:endParaRPr lang="en-US" sz="2200" dirty="0"/>
          </a:p>
        </p:txBody>
      </p:sp>
      <p:sp>
        <p:nvSpPr>
          <p:cNvPr id="18" name="TextBox 17"/>
          <p:cNvSpPr txBox="1"/>
          <p:nvPr/>
        </p:nvSpPr>
        <p:spPr>
          <a:xfrm>
            <a:off x="2379900" y="1474113"/>
            <a:ext cx="1811100" cy="430887"/>
          </a:xfrm>
          <a:prstGeom prst="rect">
            <a:avLst/>
          </a:prstGeom>
          <a:noFill/>
        </p:spPr>
        <p:txBody>
          <a:bodyPr wrap="square" rtlCol="0">
            <a:spAutoFit/>
          </a:bodyPr>
          <a:lstStyle/>
          <a:p>
            <a:pPr algn="ctr"/>
            <a:r>
              <a:rPr lang="en-US" sz="2200" dirty="0" smtClean="0"/>
              <a:t>Dad #1</a:t>
            </a:r>
            <a:endParaRPr lang="en-US" sz="2200" dirty="0"/>
          </a:p>
        </p:txBody>
      </p:sp>
    </p:spTree>
    <p:extLst>
      <p:ext uri="{BB962C8B-B14F-4D97-AF65-F5344CB8AC3E}">
        <p14:creationId xmlns:p14="http://schemas.microsoft.com/office/powerpoint/2010/main" val="28078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a:p>
            <a:pPr>
              <a:buNone/>
            </a:pPr>
            <a:r>
              <a:rPr lang="en-US" sz="2200" dirty="0" smtClean="0"/>
              <a:t>Next, the broken chromosome fragments will attach to the opposite chromosome.</a:t>
            </a:r>
          </a:p>
          <a:p>
            <a:pPr>
              <a:buNone/>
            </a:pPr>
            <a:r>
              <a:rPr lang="en-US" sz="2200" dirty="0" smtClean="0"/>
              <a:t>Lets zoom back out to the entire cell.</a:t>
            </a:r>
          </a:p>
          <a:p>
            <a:pPr>
              <a:buNone/>
            </a:pPr>
            <a:r>
              <a:rPr lang="en-US" sz="2200" dirty="0" smtClean="0"/>
              <a:t>Crossing over will happen in the other tetrad as well.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626745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21" name="Multiply 20"/>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grpSp>
        <p:nvGrpSpPr>
          <p:cNvPr id="4" name="Group 3"/>
          <p:cNvGrpSpPr/>
          <p:nvPr/>
        </p:nvGrpSpPr>
        <p:grpSpPr>
          <a:xfrm>
            <a:off x="940517" y="23622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244989" y="2364703"/>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2236154" y="4034938"/>
            <a:ext cx="1421446" cy="1146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5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2000"/>
                                  </p:iterate>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22"/>
                                        </p:tgtEl>
                                        <p:attrNameLst>
                                          <p:attrName>style.visibility</p:attrName>
                                        </p:attrNameLst>
                                      </p:cBhvr>
                                      <p:tavLst>
                                        <p:tav tm="0">
                                          <p:val>
                                            <p:strVal val="hidden"/>
                                          </p:val>
                                        </p:tav>
                                        <p:tav tm="50000">
                                          <p:val>
                                            <p:strVal val="visible"/>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953000" cy="6096001"/>
          </a:xfrm>
        </p:spPr>
        <p:txBody>
          <a:bodyPr>
            <a:normAutofit/>
          </a:bodyPr>
          <a:lstStyle/>
          <a:p>
            <a:pPr>
              <a:buNone/>
            </a:pPr>
            <a:r>
              <a:rPr lang="en-US" sz="2200" dirty="0" smtClean="0"/>
              <a:t>Cells perform their necessary functions during INTERPHASE of the cell cycle.</a:t>
            </a:r>
            <a:r>
              <a:rPr lang="en-US" sz="2200" dirty="0"/>
              <a:t> </a:t>
            </a:r>
            <a:r>
              <a:rPr lang="en-US" sz="2200" dirty="0" smtClean="0"/>
              <a:t>During interphase, the cell’s DNA is being used as a blueprint to make proteins. </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rPr>
              <a:t>Interphase</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981200" y="6284084"/>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5102" y="5830669"/>
            <a:ext cx="5838497" cy="369332"/>
          </a:xfrm>
          <a:prstGeom prst="rect">
            <a:avLst/>
          </a:prstGeom>
          <a:noFill/>
        </p:spPr>
        <p:txBody>
          <a:bodyPr wrap="square" rtlCol="0">
            <a:spAutoFit/>
          </a:bodyPr>
          <a:lstStyle/>
          <a:p>
            <a:r>
              <a:rPr lang="en-US" b="1" dirty="0" smtClean="0">
                <a:solidFill>
                  <a:srgbClr val="FF0000"/>
                </a:solidFill>
              </a:rPr>
              <a:t>DNA holds the instructions to make a protein.</a:t>
            </a:r>
            <a:endParaRPr lang="en-US" b="1" dirty="0">
              <a:solidFill>
                <a:srgbClr val="FF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95" y="990600"/>
            <a:ext cx="2695905" cy="47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a:p>
            <a:pPr>
              <a:buNone/>
            </a:pPr>
            <a:r>
              <a:rPr lang="en-US" sz="2200" dirty="0" smtClean="0"/>
              <a:t>Next, the broken chromosome fragments will attach to the opposite chromosome.</a:t>
            </a:r>
          </a:p>
          <a:p>
            <a:pPr>
              <a:buNone/>
            </a:pPr>
            <a:r>
              <a:rPr lang="en-US" sz="2200" dirty="0" smtClean="0"/>
              <a:t>Lets zoom back out to the entire cell.</a:t>
            </a:r>
          </a:p>
          <a:p>
            <a:pPr>
              <a:buNone/>
            </a:pPr>
            <a:r>
              <a:rPr lang="en-US" sz="2200" dirty="0" smtClean="0"/>
              <a:t>Crossing over will happen in the other tetrad as well.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2631803" y="5603543"/>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Multiply 19"/>
          <p:cNvSpPr/>
          <p:nvPr/>
        </p:nvSpPr>
        <p:spPr>
          <a:xfrm>
            <a:off x="2438400" y="4114800"/>
            <a:ext cx="5334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dirty="0" smtClean="0">
                <a:solidFill>
                  <a:schemeClr val="tx1"/>
                </a:solidFill>
              </a:rPr>
              <a:t>Dad 2</a:t>
            </a:r>
          </a:p>
          <a:p>
            <a:pPr algn="ctr">
              <a:defRPr/>
            </a:pPr>
            <a:endParaRPr lang="en-US" dirty="0">
              <a:solidFill>
                <a:schemeClr val="tx1"/>
              </a:solidFill>
            </a:endParaRPr>
          </a:p>
          <a:p>
            <a:pPr algn="ctr">
              <a:defRPr/>
            </a:pPr>
            <a:endParaRPr lang="en-US" dirty="0" smtClean="0">
              <a:solidFill>
                <a:schemeClr val="tx1"/>
              </a:solidFill>
            </a:endParaRPr>
          </a:p>
          <a:p>
            <a:pPr algn="ctr">
              <a:defRPr/>
            </a:pPr>
            <a:endParaRPr lang="en-US" dirty="0">
              <a:solidFill>
                <a:schemeClr val="tx1"/>
              </a:solidFill>
            </a:endParaRPr>
          </a:p>
        </p:txBody>
      </p:sp>
      <p:sp>
        <p:nvSpPr>
          <p:cNvPr id="21" name="Multiply 20"/>
          <p:cNvSpPr/>
          <p:nvPr/>
        </p:nvSpPr>
        <p:spPr>
          <a:xfrm>
            <a:off x="2819400" y="4114800"/>
            <a:ext cx="533400" cy="990600"/>
          </a:xfrm>
          <a:prstGeom prst="mathMultiply">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smtClean="0">
              <a:solidFill>
                <a:schemeClr val="tx1"/>
              </a:solidFill>
            </a:endParaRPr>
          </a:p>
          <a:p>
            <a:pPr algn="ctr">
              <a:defRPr/>
            </a:pPr>
            <a:endParaRPr lang="en-US" dirty="0">
              <a:solidFill>
                <a:schemeClr val="tx1"/>
              </a:solidFill>
            </a:endParaRPr>
          </a:p>
          <a:p>
            <a:pPr algn="ctr">
              <a:defRPr/>
            </a:pPr>
            <a:endParaRPr lang="en-US" dirty="0" smtClean="0">
              <a:solidFill>
                <a:schemeClr val="tx1"/>
              </a:solidFill>
            </a:endParaRPr>
          </a:p>
          <a:p>
            <a:pPr algn="ctr">
              <a:defRPr/>
            </a:pPr>
            <a:r>
              <a:rPr lang="en-US" dirty="0" smtClean="0">
                <a:solidFill>
                  <a:schemeClr val="tx1"/>
                </a:solidFill>
              </a:rPr>
              <a:t>Mom 2</a:t>
            </a:r>
          </a:p>
        </p:txBody>
      </p:sp>
      <p:grpSp>
        <p:nvGrpSpPr>
          <p:cNvPr id="4" name="Group 3"/>
          <p:cNvGrpSpPr/>
          <p:nvPr/>
        </p:nvGrpSpPr>
        <p:grpSpPr>
          <a:xfrm>
            <a:off x="940517" y="23622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244989" y="2364703"/>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895600" y="4277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93252" y="4267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651463" y="4310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66884" y="4284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05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8" fill="hold" grpId="0"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ppt_w*1.125000"/>
                                          </p:val>
                                        </p:tav>
                                      </p:tavLst>
                                    </p:anim>
                                    <p:animEffect transition="out" filter="wipe(left)">
                                      <p:cBhvr>
                                        <p:cTn id="7" dur="500"/>
                                        <p:tgtEl>
                                          <p:spTgt spid="21"/>
                                        </p:tgtEl>
                                      </p:cBhvr>
                                    </p:animEffect>
                                    <p:set>
                                      <p:cBhvr>
                                        <p:cTn id="8" dur="1" fill="hold">
                                          <p:stCondLst>
                                            <p:cond delay="499"/>
                                          </p:stCondLst>
                                        </p:cTn>
                                        <p:tgtEl>
                                          <p:spTgt spid="21"/>
                                        </p:tgtEl>
                                        <p:attrNameLst>
                                          <p:attrName>style.visibility</p:attrName>
                                        </p:attrNameLst>
                                      </p:cBhvr>
                                      <p:to>
                                        <p:strVal val="hidden"/>
                                      </p:to>
                                    </p:set>
                                  </p:childTnLst>
                                </p:cTn>
                              </p:par>
                              <p:par>
                                <p:cTn id="9" presetID="12" presetClass="exit" presetSubtype="2" fill="hold" grpId="0" nodeType="withEffect">
                                  <p:stCondLst>
                                    <p:cond delay="0"/>
                                  </p:stCondLst>
                                  <p:childTnLst>
                                    <p:anim calcmode="lin" valueType="num">
                                      <p:cBhvr additive="base">
                                        <p:cTn id="10" dur="1250"/>
                                        <p:tgtEl>
                                          <p:spTgt spid="20"/>
                                        </p:tgtEl>
                                        <p:attrNameLst>
                                          <p:attrName>ppt_x</p:attrName>
                                        </p:attrNameLst>
                                      </p:cBhvr>
                                      <p:tavLst>
                                        <p:tav tm="0">
                                          <p:val>
                                            <p:strVal val="#ppt_x"/>
                                          </p:val>
                                        </p:tav>
                                        <p:tav tm="100000">
                                          <p:val>
                                            <p:strVal val="#ppt_x+#ppt_w*1.125000"/>
                                          </p:val>
                                        </p:tav>
                                      </p:tavLst>
                                    </p:anim>
                                    <p:animEffect transition="out" filter="wipe(right)">
                                      <p:cBhvr>
                                        <p:cTn id="11" dur="1250"/>
                                        <p:tgtEl>
                                          <p:spTgt spid="20"/>
                                        </p:tgtEl>
                                      </p:cBhvr>
                                    </p:animEffect>
                                    <p:set>
                                      <p:cBhvr>
                                        <p:cTn id="12" dur="1" fill="hold">
                                          <p:stCondLst>
                                            <p:cond delay="1249"/>
                                          </p:stCondLst>
                                        </p:cTn>
                                        <p:tgtEl>
                                          <p:spTgt spid="20"/>
                                        </p:tgtEl>
                                        <p:attrNameLst>
                                          <p:attrName>style.visibility</p:attrName>
                                        </p:attrNameLst>
                                      </p:cBhvr>
                                      <p:to>
                                        <p:strVal val="hidden"/>
                                      </p:to>
                                    </p:set>
                                  </p:childTnLst>
                                </p:cTn>
                              </p:par>
                              <p:par>
                                <p:cTn id="13" presetID="1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p:tgtEl>
                                          <p:spTgt spid="9"/>
                                        </p:tgtEl>
                                        <p:attrNameLst>
                                          <p:attrName>ppt_x</p:attrName>
                                        </p:attrNameLst>
                                      </p:cBhvr>
                                      <p:tavLst>
                                        <p:tav tm="0">
                                          <p:val>
                                            <p:strVal val="#ppt_x+#ppt_w*1.125000"/>
                                          </p:val>
                                        </p:tav>
                                        <p:tav tm="100000">
                                          <p:val>
                                            <p:strVal val="#ppt_x"/>
                                          </p:val>
                                        </p:tav>
                                      </p:tavLst>
                                    </p:anim>
                                    <p:animEffect transition="in" filter="wipe(left)">
                                      <p:cBhvr>
                                        <p:cTn id="16" dur="1250"/>
                                        <p:tgtEl>
                                          <p:spTgt spid="9"/>
                                        </p:tgtEl>
                                      </p:cBhvr>
                                    </p:animEffect>
                                  </p:childTnLst>
                                </p:cTn>
                              </p:par>
                              <p:par>
                                <p:cTn id="17" presetID="1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p:tgtEl>
                                          <p:spTgt spid="8"/>
                                        </p:tgtEl>
                                        <p:attrNameLst>
                                          <p:attrName>ppt_x</p:attrName>
                                        </p:attrNameLst>
                                      </p:cBhvr>
                                      <p:tavLst>
                                        <p:tav tm="0">
                                          <p:val>
                                            <p:strVal val="#ppt_x+#ppt_w*1.125000"/>
                                          </p:val>
                                        </p:tav>
                                        <p:tav tm="100000">
                                          <p:val>
                                            <p:strVal val="#ppt_x"/>
                                          </p:val>
                                        </p:tav>
                                      </p:tavLst>
                                    </p:anim>
                                    <p:animEffect transition="in" filter="wipe(left)">
                                      <p:cBhvr>
                                        <p:cTn id="20" dur="1250"/>
                                        <p:tgtEl>
                                          <p:spTgt spid="8"/>
                                        </p:tgtEl>
                                      </p:cBhvr>
                                    </p:animEffect>
                                  </p:childTnLst>
                                </p:cTn>
                              </p:par>
                              <p:par>
                                <p:cTn id="21" presetID="1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250"/>
                                        <p:tgtEl>
                                          <p:spTgt spid="11"/>
                                        </p:tgtEl>
                                        <p:attrNameLst>
                                          <p:attrName>ppt_x</p:attrName>
                                        </p:attrNameLst>
                                      </p:cBhvr>
                                      <p:tavLst>
                                        <p:tav tm="0">
                                          <p:val>
                                            <p:strVal val="#ppt_x-#ppt_w*1.125000"/>
                                          </p:val>
                                        </p:tav>
                                        <p:tav tm="100000">
                                          <p:val>
                                            <p:strVal val="#ppt_x"/>
                                          </p:val>
                                        </p:tav>
                                      </p:tavLst>
                                    </p:anim>
                                    <p:animEffect transition="in" filter="wipe(right)">
                                      <p:cBhvr>
                                        <p:cTn id="24" dur="1250"/>
                                        <p:tgtEl>
                                          <p:spTgt spid="11"/>
                                        </p:tgtEl>
                                      </p:cBhvr>
                                    </p:animEffect>
                                  </p:childTnLst>
                                </p:cTn>
                              </p:par>
                              <p:par>
                                <p:cTn id="25" presetID="1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250"/>
                                        <p:tgtEl>
                                          <p:spTgt spid="10"/>
                                        </p:tgtEl>
                                        <p:attrNameLst>
                                          <p:attrName>ppt_x</p:attrName>
                                        </p:attrNameLst>
                                      </p:cBhvr>
                                      <p:tavLst>
                                        <p:tav tm="0">
                                          <p:val>
                                            <p:strVal val="#ppt_x-#ppt_w*1.125000"/>
                                          </p:val>
                                        </p:tav>
                                        <p:tav tm="100000">
                                          <p:val>
                                            <p:strVal val="#ppt_x"/>
                                          </p:val>
                                        </p:tav>
                                      </p:tavLst>
                                    </p:anim>
                                    <p:animEffect transition="in" filter="wipe(right)">
                                      <p:cBhvr>
                                        <p:cTn id="28" dur="1250"/>
                                        <p:tgtEl>
                                          <p:spTgt spid="10"/>
                                        </p:tgtEl>
                                      </p:cBhvr>
                                    </p:animEffect>
                                  </p:childTnLst>
                                </p:cTn>
                              </p:par>
                            </p:childTnLst>
                          </p:cTn>
                        </p:par>
                        <p:par>
                          <p:cTn id="29" fill="hold">
                            <p:stCondLst>
                              <p:cond delay="125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914400"/>
            <a:ext cx="4800600" cy="5943601"/>
          </a:xfrm>
        </p:spPr>
        <p:txBody>
          <a:bodyPr>
            <a:noAutofit/>
          </a:bodyPr>
          <a:lstStyle/>
          <a:p>
            <a:pPr>
              <a:buNone/>
            </a:pPr>
            <a:r>
              <a:rPr lang="en-US" sz="2200" dirty="0" smtClean="0"/>
              <a:t>Lets zoom into one of the tetrads.</a:t>
            </a:r>
          </a:p>
          <a:p>
            <a:pPr>
              <a:buNone/>
            </a:pPr>
            <a:r>
              <a:rPr lang="en-US" sz="2200" dirty="0" smtClean="0"/>
              <a:t>During crossing over, enzymes will break off a small portion of chromosome #1 that you inherited from your mother…</a:t>
            </a:r>
          </a:p>
          <a:p>
            <a:pPr>
              <a:buNone/>
            </a:pPr>
            <a:r>
              <a:rPr lang="en-US" sz="2200" dirty="0" smtClean="0"/>
              <a:t>Enzymes will break off a small portion of chromosome #1 that you inherited from your father…</a:t>
            </a:r>
          </a:p>
          <a:p>
            <a:pPr>
              <a:buNone/>
            </a:pPr>
            <a:r>
              <a:rPr lang="en-US" sz="2200" dirty="0" smtClean="0"/>
              <a:t>Next, the broken chromosome fragments will attach to the opposite chromosome.</a:t>
            </a:r>
          </a:p>
          <a:p>
            <a:pPr>
              <a:buNone/>
            </a:pPr>
            <a:r>
              <a:rPr lang="en-US" sz="2200" dirty="0" smtClean="0"/>
              <a:t>Lets zoom back out to the entire cell.</a:t>
            </a:r>
          </a:p>
          <a:p>
            <a:pPr>
              <a:buNone/>
            </a:pPr>
            <a:r>
              <a:rPr lang="en-US" sz="2200" dirty="0" smtClean="0"/>
              <a:t>Crossing over will happen in the other tetrad as well.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Crossing Over</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2922433" y="6297305"/>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940517" y="23622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244989" y="2364703"/>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895600" y="4277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93252" y="4267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651463" y="4310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66884" y="4284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76200" y="5373975"/>
            <a:ext cx="4191000" cy="923330"/>
          </a:xfrm>
          <a:prstGeom prst="rect">
            <a:avLst/>
          </a:prstGeom>
        </p:spPr>
        <p:txBody>
          <a:bodyPr wrap="square">
            <a:spAutoFit/>
          </a:bodyPr>
          <a:lstStyle/>
          <a:p>
            <a:pPr>
              <a:buNone/>
            </a:pPr>
            <a:r>
              <a:rPr lang="en-US" b="1" dirty="0">
                <a:solidFill>
                  <a:srgbClr val="FF0000"/>
                </a:solidFill>
              </a:rPr>
              <a:t>Crossing over </a:t>
            </a:r>
            <a:r>
              <a:rPr lang="en-US" b="1" dirty="0" smtClean="0">
                <a:solidFill>
                  <a:srgbClr val="FF0000"/>
                </a:solidFill>
              </a:rPr>
              <a:t>is important because it recombines DNA into new traits. This creates genetic diversity.</a:t>
            </a:r>
            <a:endParaRPr lang="en-US" b="1" dirty="0">
              <a:solidFill>
                <a:srgbClr val="FF0000"/>
              </a:solidFill>
            </a:endParaRPr>
          </a:p>
        </p:txBody>
      </p:sp>
    </p:spTree>
    <p:extLst>
      <p:ext uri="{BB962C8B-B14F-4D97-AF65-F5344CB8AC3E}">
        <p14:creationId xmlns:p14="http://schemas.microsoft.com/office/powerpoint/2010/main" val="9922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36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1, spindle fibers will pull the tetrads to the equator of the cell.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Metaphase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248400" y="28194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940517" y="23622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244989" y="2364703"/>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895600" y="4277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93252" y="4267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651463" y="4310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66884" y="4284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66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19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metaphase 1, spindle fibers will pull the tetrads to the equator of the cell.</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Metaphase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698080" y="60198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940517" y="23622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244989" y="2364703"/>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895600" y="4277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93252" y="4267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651463" y="4310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66884" y="4284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Tetrads pulled to equator.</a:t>
            </a:r>
            <a:endParaRPr lang="en-US" b="1" dirty="0">
              <a:solidFill>
                <a:srgbClr val="FF0000"/>
              </a:solidFill>
            </a:endParaRPr>
          </a:p>
        </p:txBody>
      </p:sp>
    </p:spTree>
    <p:extLst>
      <p:ext uri="{BB962C8B-B14F-4D97-AF65-F5344CB8AC3E}">
        <p14:creationId xmlns:p14="http://schemas.microsoft.com/office/powerpoint/2010/main" val="10924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nodeType="withEffect">
                                  <p:stCondLst>
                                    <p:cond delay="1000"/>
                                  </p:stCondLst>
                                  <p:childTnLst>
                                    <p:animMotion origin="layout" path="M 0 0 C 0.01771 0.01156 0.03489 0.01943 0.05382 0.02775 C 0.05833 0.02983 0.06285 0.03492 0.06719 0.0377 C 0.07517 0.04255 0.08698 0.05065 0.09566 0.05365 C 0.09722 0.06244 0.09809 0.07331 0.10312 0.07956 C 0.10486 0.08719 0.10746 0.09551 0.10746 0.10338 " pathEditMode="relative" ptsTypes="fffffA">
                                      <p:cBhvr>
                                        <p:cTn id="10" dur="4000" fill="hold"/>
                                        <p:tgtEl>
                                          <p:spTgt spid="4"/>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0 0 C 0.01771 0.01156 0.03489 0.01943 0.05382 0.02775 C 0.05833 0.02983 0.06285 0.03492 0.06719 0.0377 C 0.07517 0.04255 0.08698 0.05065 0.09566 0.05365 C 0.09722 0.06244 0.09809 0.07331 0.10312 0.07956 C 0.10486 0.08719 0.10746 0.09551 0.10746 0.10338 " pathEditMode="relative" ptsTypes="fffffA">
                                      <p:cBhvr>
                                        <p:cTn id="12" dur="4000" fill="hold"/>
                                        <p:tgtEl>
                                          <p:spTgt spid="7"/>
                                        </p:tgtEl>
                                        <p:attrNameLst>
                                          <p:attrName>ppt_x</p:attrName>
                                          <p:attrName>ppt_y</p:attrName>
                                        </p:attrNameLst>
                                      </p:cBhvr>
                                    </p:animMotion>
                                  </p:childTnLst>
                                </p:cTn>
                              </p:par>
                              <p:par>
                                <p:cTn id="13" presetID="0" presetClass="path" presetSubtype="0" accel="50000" decel="50000" fill="hold" nodeType="withEffect">
                                  <p:stCondLst>
                                    <p:cond delay="1000"/>
                                  </p:stCondLst>
                                  <p:childTnLst>
                                    <p:animMotion origin="layout" path="M 0 0 C -0.01719 -0.00602 -0.02292 -0.00648 -0.04479 -0.0081 C -0.05313 -0.01064 -0.0559 -0.01781 -0.06268 -0.02406 C -0.06719 -0.03308 -0.07292 -0.04094 -0.07761 -0.04973 C -0.07917 -0.05851 -0.07899 -0.05505 -0.07899 -0.05967 " pathEditMode="relative" ptsTypes="ffffA">
                                      <p:cBhvr>
                                        <p:cTn id="14" dur="4000" fill="hold"/>
                                        <p:tgtEl>
                                          <p:spTgt spid="11"/>
                                        </p:tgtEl>
                                        <p:attrNameLst>
                                          <p:attrName>ppt_x</p:attrName>
                                          <p:attrName>ppt_y</p:attrName>
                                        </p:attrNameLst>
                                      </p:cBhvr>
                                    </p:animMotion>
                                  </p:childTnLst>
                                </p:cTn>
                              </p:par>
                              <p:par>
                                <p:cTn id="15" presetID="0" presetClass="path" presetSubtype="0" accel="50000" decel="50000" fill="hold" nodeType="withEffect">
                                  <p:stCondLst>
                                    <p:cond delay="1000"/>
                                  </p:stCondLst>
                                  <p:childTnLst>
                                    <p:animMotion origin="layout" path="M 0 0 C -0.01719 -0.00602 -0.02292 -0.00648 -0.04479 -0.0081 C -0.05313 -0.01064 -0.0559 -0.01781 -0.06268 -0.02406 C -0.06719 -0.03308 -0.07292 -0.04094 -0.07761 -0.04973 C -0.07917 -0.05851 -0.07899 -0.05505 -0.07899 -0.05967 " pathEditMode="relative" ptsTypes="ffffA">
                                      <p:cBhvr>
                                        <p:cTn id="16" dur="4000" fill="hold"/>
                                        <p:tgtEl>
                                          <p:spTgt spid="10"/>
                                        </p:tgtEl>
                                        <p:attrNameLst>
                                          <p:attrName>ppt_x</p:attrName>
                                          <p:attrName>ppt_y</p:attrName>
                                        </p:attrNameLst>
                                      </p:cBhvr>
                                    </p:animMotion>
                                  </p:childTnLst>
                                </p:cTn>
                              </p:par>
                              <p:par>
                                <p:cTn id="17" presetID="0" presetClass="path" presetSubtype="0" accel="50000" decel="50000" fill="hold" nodeType="withEffect">
                                  <p:stCondLst>
                                    <p:cond delay="1000"/>
                                  </p:stCondLst>
                                  <p:childTnLst>
                                    <p:animMotion origin="layout" path="M 0 0 C -0.01719 -0.00602 -0.02292 -0.00648 -0.04479 -0.0081 C -0.05313 -0.01064 -0.0559 -0.01781 -0.06268 -0.02406 C -0.06719 -0.03308 -0.07292 -0.04094 -0.07761 -0.04973 C -0.07917 -0.05851 -0.07899 -0.05505 -0.07899 -0.05967 " pathEditMode="relative" ptsTypes="ffffA">
                                      <p:cBhvr>
                                        <p:cTn id="18" dur="4000" fill="hold"/>
                                        <p:tgtEl>
                                          <p:spTgt spid="9"/>
                                        </p:tgtEl>
                                        <p:attrNameLst>
                                          <p:attrName>ppt_x</p:attrName>
                                          <p:attrName>ppt_y</p:attrName>
                                        </p:attrNameLst>
                                      </p:cBhvr>
                                    </p:animMotion>
                                  </p:childTnLst>
                                </p:cTn>
                              </p:par>
                              <p:par>
                                <p:cTn id="19" presetID="0" presetClass="path" presetSubtype="0" accel="50000" decel="50000" fill="hold" nodeType="withEffect">
                                  <p:stCondLst>
                                    <p:cond delay="1000"/>
                                  </p:stCondLst>
                                  <p:childTnLst>
                                    <p:animMotion origin="layout" path="M 0 0 C -0.01719 -0.00602 -0.02292 -0.00648 -0.04479 -0.0081 C -0.05313 -0.01064 -0.0559 -0.01781 -0.06268 -0.02406 C -0.06719 -0.03308 -0.07292 -0.04094 -0.07761 -0.04973 C -0.07917 -0.05851 -0.07899 -0.05505 -0.07899 -0.05967 " pathEditMode="relative" ptsTypes="ffffA">
                                      <p:cBhvr>
                                        <p:cTn id="20" dur="4000" fill="hold"/>
                                        <p:tgtEl>
                                          <p:spTgt spid="8"/>
                                        </p:tgtEl>
                                        <p:attrNameLst>
                                          <p:attrName>ppt_x</p:attrName>
                                          <p:attrName>ppt_y</p:attrName>
                                        </p:attrNameLst>
                                      </p:cBhvr>
                                    </p:animMotion>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anaphase 1, spindle fibers will pull the tetrads apart.</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28956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1931117" y="3042131"/>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235589" y="3044634"/>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177520" y="3896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275172" y="3886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33383" y="3929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48804" y="3903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98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anaphase 1, spindle fibers will pull the tetrads apart.</a:t>
            </a:r>
          </a:p>
          <a:p>
            <a:pPr>
              <a:buNone/>
            </a:pPr>
            <a:r>
              <a:rPr lang="en-US" sz="2200" dirty="0" smtClean="0"/>
              <a:t>One chromosome of a tetrad is pulled to the left… one chromosome of a tetrad is pulled to the right.</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190966" y="4162519"/>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1931117" y="3042131"/>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235589" y="3044634"/>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177520" y="3896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275172" y="3886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33383" y="3929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48804" y="3903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66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anaphase 1, spindle fibers will pull the tetrads apart.</a:t>
            </a:r>
          </a:p>
          <a:p>
            <a:pPr>
              <a:buNone/>
            </a:pPr>
            <a:r>
              <a:rPr lang="en-US" sz="2200" dirty="0" smtClean="0"/>
              <a:t>One chromosome of a tetrad is pulled to the left… one chromosome of a tetrad is pulled to the right.</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Anaphase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677890" y="60960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1931117" y="3042131"/>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235589" y="3044634"/>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177520" y="38963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275172" y="38862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33383" y="3929448"/>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48804" y="3903589"/>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Tetrads pulled apart</a:t>
            </a:r>
            <a:endParaRPr lang="en-US" b="1" dirty="0">
              <a:solidFill>
                <a:srgbClr val="FF0000"/>
              </a:solidFill>
            </a:endParaRPr>
          </a:p>
        </p:txBody>
      </p:sp>
    </p:spTree>
    <p:extLst>
      <p:ext uri="{BB962C8B-B14F-4D97-AF65-F5344CB8AC3E}">
        <p14:creationId xmlns:p14="http://schemas.microsoft.com/office/powerpoint/2010/main" val="24032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nodeType="withEffect">
                                  <p:stCondLst>
                                    <p:cond delay="1000"/>
                                  </p:stCondLst>
                                  <p:childTnLst>
                                    <p:animMotion origin="layout" path="M 0.01302 -0.00717 C 0.02864 -0.00185 0.04496 -0.0044 0.06093 -0.00116 C 0.06597 0.00208 0.07152 0.00439 0.07586 0.00878 C 0.07777 0.01086 0.07951 0.01318 0.08177 0.0148 C 0.0835 0.01595 0.08576 0.01618 0.08767 0.01688 C 0.08923 0.01734 0.09218 0.01873 0.09218 0.01873 " pathEditMode="relative" ptsTypes="fffffA">
                                      <p:cBhvr>
                                        <p:cTn id="10" dur="4000" fill="hold"/>
                                        <p:tgtEl>
                                          <p:spTgt spid="7"/>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0 0 C 0.01111 0.00463 0.03438 0.00601 0.03438 0.00601 C 0.04531 0.00532 0.05625 0.00532 0.06719 0.00393 C 0.07274 0.00324 0.08368 0 0.08368 0 C 0.09011 -0.00416 0.09653 -0.00648 0.10313 -0.00994 C 0.10816 -0.01665 0.1125 -0.0259 0.11806 -0.03191 C 0.12118 -0.03538 0.12413 -0.0377 0.12691 -0.04186 " pathEditMode="relative" ptsTypes="ffffffA">
                                      <p:cBhvr>
                                        <p:cTn id="12" dur="4000" fill="hold"/>
                                        <p:tgtEl>
                                          <p:spTgt spid="11"/>
                                        </p:tgtEl>
                                        <p:attrNameLst>
                                          <p:attrName>ppt_x</p:attrName>
                                          <p:attrName>ppt_y</p:attrName>
                                        </p:attrNameLst>
                                      </p:cBhvr>
                                    </p:animMotion>
                                  </p:childTnLst>
                                </p:cTn>
                              </p:par>
                              <p:par>
                                <p:cTn id="13" presetID="0" presetClass="path" presetSubtype="0" accel="50000" decel="50000" fill="hold" nodeType="withEffect">
                                  <p:stCondLst>
                                    <p:cond delay="1000"/>
                                  </p:stCondLst>
                                  <p:childTnLst>
                                    <p:animMotion origin="layout" path="M 0 0 C 0.01111 0.00463 0.03438 0.00601 0.03438 0.00601 C 0.04531 0.00532 0.05625 0.00532 0.06719 0.00393 C 0.07274 0.00324 0.08368 0 0.08368 0 C 0.09011 -0.00416 0.09653 -0.00648 0.10313 -0.00994 C 0.10816 -0.01665 0.1125 -0.0259 0.11806 -0.03191 C 0.12118 -0.03538 0.12413 -0.0377 0.12691 -0.04186 " pathEditMode="relative" ptsTypes="ffffffA">
                                      <p:cBhvr>
                                        <p:cTn id="14" dur="4000" fill="hold"/>
                                        <p:tgtEl>
                                          <p:spTgt spid="10"/>
                                        </p:tgtEl>
                                        <p:attrNameLst>
                                          <p:attrName>ppt_x</p:attrName>
                                          <p:attrName>ppt_y</p:attrName>
                                        </p:attrNameLst>
                                      </p:cBhvr>
                                    </p:animMotion>
                                  </p:childTnLst>
                                </p:cTn>
                              </p:par>
                              <p:par>
                                <p:cTn id="15" presetID="0" presetClass="path" presetSubtype="0" accel="50000" decel="50000" fill="hold" nodeType="withEffect">
                                  <p:stCondLst>
                                    <p:cond delay="1000"/>
                                  </p:stCondLst>
                                  <p:childTnLst>
                                    <p:animMotion origin="layout" path="M 0 0 C -0.01892 -0.00069 -0.03785 -0.00023 -0.05677 -0.00185 C -0.06389 -0.00254 -0.07482 -0.00856 -0.08212 -0.00994 C -0.0908 -0.01364 -0.10434 -0.02845 -0.11198 -0.0296 C -0.11649 -0.0303 -0.12083 -0.03099 -0.12535 -0.03168 C -0.13194 -0.03608 -0.12969 -0.03353 -0.13281 -0.0377 " pathEditMode="relative" ptsTypes="fffffA">
                                      <p:cBhvr>
                                        <p:cTn id="16" dur="4000" fill="hold"/>
                                        <p:tgtEl>
                                          <p:spTgt spid="9"/>
                                        </p:tgtEl>
                                        <p:attrNameLst>
                                          <p:attrName>ppt_x</p:attrName>
                                          <p:attrName>ppt_y</p:attrName>
                                        </p:attrNameLst>
                                      </p:cBhvr>
                                    </p:animMotion>
                                  </p:childTnLst>
                                </p:cTn>
                              </p:par>
                              <p:par>
                                <p:cTn id="17" presetID="0" presetClass="path" presetSubtype="0" accel="50000" decel="50000" fill="hold" nodeType="withEffect">
                                  <p:stCondLst>
                                    <p:cond delay="1000"/>
                                  </p:stCondLst>
                                  <p:childTnLst>
                                    <p:animMotion origin="layout" path="M 0 0 C -0.01892 -0.00069 -0.03785 -0.00023 -0.05677 -0.00185 C -0.06389 -0.00254 -0.07482 -0.00856 -0.08212 -0.00994 C -0.0908 -0.01364 -0.10434 -0.02845 -0.11198 -0.0296 C -0.11649 -0.0303 -0.12083 -0.03099 -0.12535 -0.03168 C -0.13194 -0.03608 -0.12969 -0.03353 -0.13281 -0.0377 " pathEditMode="relative" ptsTypes="fffffA">
                                      <p:cBhvr>
                                        <p:cTn id="18" dur="4000" fill="hold"/>
                                        <p:tgtEl>
                                          <p:spTgt spid="8"/>
                                        </p:tgtEl>
                                        <p:attrNameLst>
                                          <p:attrName>ppt_x</p:attrName>
                                          <p:attrName>ppt_y</p:attrName>
                                        </p:attrNameLst>
                                      </p:cBhvr>
                                    </p:animMotion>
                                  </p:childTnLst>
                                </p:cTn>
                              </p:par>
                              <p:par>
                                <p:cTn id="19" presetID="0" presetClass="path" presetSubtype="0" accel="50000" decel="50000" fill="hold" nodeType="withEffect">
                                  <p:stCondLst>
                                    <p:cond delay="1000"/>
                                  </p:stCondLst>
                                  <p:childTnLst>
                                    <p:animMotion origin="layout" path="M 3.88889E-6 -1.82239E-6 C -0.02066 -0.00578 0.01076 0.00417 -0.01945 -0.01202 C -0.02743 -0.01619 -0.03646 -0.01572 -0.04479 -0.01804 C -0.06719 -0.01734 -0.08958 -0.0141 -0.11198 -0.0141 " pathEditMode="relative" ptsTypes="fffA">
                                      <p:cBhvr>
                                        <p:cTn id="20" dur="4000" fill="hold"/>
                                        <p:tgtEl>
                                          <p:spTgt spid="4"/>
                                        </p:tgtEl>
                                        <p:attrNameLst>
                                          <p:attrName>ppt_x</p:attrName>
                                          <p:attrName>ppt_y</p:attrName>
                                        </p:attrNameLst>
                                      </p:cBhvr>
                                    </p:animMotion>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1, the nucleus will often regrow.</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6096000" y="2824025"/>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783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2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1, the nucleus will often regrow.</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1752600" y="6172200"/>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76200" y="5373975"/>
            <a:ext cx="4191000" cy="369332"/>
          </a:xfrm>
          <a:prstGeom prst="rect">
            <a:avLst/>
          </a:prstGeom>
        </p:spPr>
        <p:txBody>
          <a:bodyPr wrap="square">
            <a:spAutoFit/>
          </a:bodyPr>
          <a:lstStyle/>
          <a:p>
            <a:pPr algn="ctr">
              <a:buNone/>
            </a:pPr>
            <a:r>
              <a:rPr lang="en-US" b="1" dirty="0" smtClean="0">
                <a:solidFill>
                  <a:srgbClr val="FF0000"/>
                </a:solidFill>
              </a:rPr>
              <a:t>Two nuclei regrow</a:t>
            </a:r>
            <a:endParaRPr lang="en-US" b="1" dirty="0">
              <a:solidFill>
                <a:srgbClr val="FF0000"/>
              </a:solidFill>
            </a:endParaRPr>
          </a:p>
        </p:txBody>
      </p:sp>
      <p:sp>
        <p:nvSpPr>
          <p:cNvPr id="35" name="Oval 34"/>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410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2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640"/>
                            </p:stCondLst>
                            <p:childTnLst>
                              <p:par>
                                <p:cTn id="10" presetID="14" presetClass="entr" presetSubtype="10" fill="hold" grpId="0" nodeType="afterEffect">
                                  <p:stCondLst>
                                    <p:cond delay="100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4000"/>
                                        <p:tgtEl>
                                          <p:spTgt spid="36"/>
                                        </p:tgtEl>
                                      </p:cBhvr>
                                    </p:animEffect>
                                  </p:childTnLst>
                                </p:cTn>
                              </p:par>
                              <p:par>
                                <p:cTn id="13" presetID="14" presetClass="entr" presetSubtype="10" fill="hold" grpId="0" nodeType="withEffect">
                                  <p:stCondLst>
                                    <p:cond delay="10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4000"/>
                                        <p:tgtEl>
                                          <p:spTgt spid="35"/>
                                        </p:tgtEl>
                                      </p:cBhvr>
                                    </p:animEffect>
                                  </p:childTnLst>
                                </p:cTn>
                              </p:par>
                            </p:childTnLst>
                          </p:cTn>
                        </p:par>
                        <p:par>
                          <p:cTn id="16" fill="hold">
                            <p:stCondLst>
                              <p:cond delay="564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p:bldP spid="35" grpId="0" animBg="1"/>
      <p:bldP spid="3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905000"/>
            <a:ext cx="4800600" cy="4953001"/>
          </a:xfrm>
        </p:spPr>
        <p:txBody>
          <a:bodyPr>
            <a:noAutofit/>
          </a:bodyPr>
          <a:lstStyle/>
          <a:p>
            <a:pPr>
              <a:buNone/>
            </a:pPr>
            <a:r>
              <a:rPr lang="en-US" sz="2200" dirty="0" smtClean="0"/>
              <a:t>During telophase 1, the nucleus will often regrow.</a:t>
            </a:r>
          </a:p>
          <a:p>
            <a:pPr>
              <a:buNone/>
            </a:pPr>
            <a:r>
              <a:rPr lang="en-US" sz="2200" dirty="0" smtClean="0"/>
              <a:t>Cytokinesis will divide the cytoplasm into two separate cells.</a:t>
            </a:r>
          </a:p>
        </p:txBody>
      </p:sp>
      <p:sp>
        <p:nvSpPr>
          <p:cNvPr id="3073" name="Rectangle 1"/>
          <p:cNvSpPr>
            <a:spLocks noGrp="1" noChangeArrowheads="1"/>
          </p:cNvSpPr>
          <p:nvPr>
            <p:ph type="title"/>
          </p:nvPr>
        </p:nvSpPr>
        <p:spPr bwMode="auto">
          <a:xfrm>
            <a:off x="1295400" y="27057"/>
            <a:ext cx="6553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lang="en-US" sz="4000" dirty="0" smtClean="0">
                <a:latin typeface="Arial" pitchFamily="34" charset="0"/>
                <a:ea typeface="Times New Roman" pitchFamily="18" charset="0"/>
              </a:rPr>
              <a:t>Telophase 1 of Meiosis</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Action Button: Custom 14">
            <a:hlinkClick r:id="" action="ppaction://hlinkshowjump?jump=previousslide" highlightClick="1"/>
          </p:cNvPr>
          <p:cNvSpPr/>
          <p:nvPr/>
        </p:nvSpPr>
        <p:spPr>
          <a:xfrm>
            <a:off x="762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 Back</a:t>
            </a:r>
            <a:endParaRPr lang="en-US" dirty="0">
              <a:solidFill>
                <a:schemeClr val="tx1"/>
              </a:solidFill>
            </a:endParaRPr>
          </a:p>
        </p:txBody>
      </p:sp>
      <p:sp>
        <p:nvSpPr>
          <p:cNvPr id="16" name="Action Button: Custom 15">
            <a:hlinkClick r:id="rId2" action="ppaction://hlinksldjump" highlightClick="1"/>
          </p:cNvPr>
          <p:cNvSpPr/>
          <p:nvPr/>
        </p:nvSpPr>
        <p:spPr>
          <a:xfrm>
            <a:off x="7848600" y="76200"/>
            <a:ext cx="1219200" cy="457200"/>
          </a:xfrm>
          <a:prstGeom prst="actionButtonBlan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endParaRPr lang="en-US" dirty="0">
              <a:solidFill>
                <a:schemeClr val="tx1"/>
              </a:solidFill>
            </a:endParaRPr>
          </a:p>
        </p:txBody>
      </p:sp>
      <p:sp>
        <p:nvSpPr>
          <p:cNvPr id="6" name="Action Button: Forward or Next 5">
            <a:hlinkClick r:id="" action="ppaction://hlinkshowjump?jump=nextslide" highlightClick="1"/>
          </p:cNvPr>
          <p:cNvSpPr/>
          <p:nvPr/>
        </p:nvSpPr>
        <p:spPr>
          <a:xfrm>
            <a:off x="5943600" y="3734782"/>
            <a:ext cx="8382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 y="1905000"/>
            <a:ext cx="41910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38200" y="2971800"/>
            <a:ext cx="202483" cy="609600"/>
            <a:chOff x="2119403" y="237012"/>
            <a:chExt cx="1097798" cy="3507745"/>
          </a:xfrm>
        </p:grpSpPr>
        <p:sp>
          <p:nvSpPr>
            <p:cNvPr id="43" name="Rectangle 42"/>
            <p:cNvSpPr/>
            <p:nvPr/>
          </p:nvSpPr>
          <p:spPr>
            <a:xfrm rot="20369977" flipV="1">
              <a:off x="2603505" y="239557"/>
              <a:ext cx="533400" cy="3505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119403" y="237012"/>
              <a:ext cx="1097798" cy="3378672"/>
              <a:chOff x="2119403" y="237012"/>
              <a:chExt cx="1097798" cy="3378672"/>
            </a:xfrm>
          </p:grpSpPr>
          <p:sp>
            <p:nvSpPr>
              <p:cNvPr id="42" name="Rectangle 41"/>
              <p:cNvSpPr/>
              <p:nvPr/>
            </p:nvSpPr>
            <p:spPr>
              <a:xfrm rot="1230023">
                <a:off x="2683801" y="237012"/>
                <a:ext cx="533400" cy="26840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230023">
                <a:off x="2119403" y="2801238"/>
                <a:ext cx="533399" cy="814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073789" y="3124200"/>
            <a:ext cx="202811" cy="612966"/>
            <a:chOff x="-1991233" y="1811210"/>
            <a:chExt cx="1112674" cy="3505200"/>
          </a:xfrm>
        </p:grpSpPr>
        <p:sp>
          <p:nvSpPr>
            <p:cNvPr id="46" name="Rectangle 45"/>
            <p:cNvSpPr/>
            <p:nvPr/>
          </p:nvSpPr>
          <p:spPr>
            <a:xfrm rot="20369977" flipV="1">
              <a:off x="-1473179" y="1811210"/>
              <a:ext cx="5334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1233" y="1903330"/>
              <a:ext cx="1112674" cy="3404582"/>
              <a:chOff x="-1991233" y="1903330"/>
              <a:chExt cx="1112674" cy="3404582"/>
            </a:xfrm>
          </p:grpSpPr>
          <p:sp>
            <p:nvSpPr>
              <p:cNvPr id="45" name="Rectangle 44"/>
              <p:cNvSpPr/>
              <p:nvPr/>
            </p:nvSpPr>
            <p:spPr>
              <a:xfrm rot="1230023">
                <a:off x="-1411959" y="1903330"/>
                <a:ext cx="533400" cy="279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230023">
                <a:off x="-1991233" y="4398430"/>
                <a:ext cx="533400" cy="909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352800" y="3591584"/>
            <a:ext cx="299999" cy="649436"/>
            <a:chOff x="-4133532" y="1953122"/>
            <a:chExt cx="1387828" cy="3163857"/>
          </a:xfrm>
        </p:grpSpPr>
        <p:sp>
          <p:nvSpPr>
            <p:cNvPr id="22" name="Rectangle 21"/>
            <p:cNvSpPr/>
            <p:nvPr/>
          </p:nvSpPr>
          <p:spPr>
            <a:xfrm rot="1230023">
              <a:off x="-3279104" y="1953122"/>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230023">
              <a:off x="-3713590" y="2706812"/>
              <a:ext cx="533400" cy="1692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230023">
              <a:off x="-4133532" y="4257176"/>
              <a:ext cx="533400" cy="85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50452" y="3581400"/>
            <a:ext cx="239428" cy="649736"/>
            <a:chOff x="-3776184" y="1867955"/>
            <a:chExt cx="1107620" cy="3165320"/>
          </a:xfrm>
        </p:grpSpPr>
        <p:sp>
          <p:nvSpPr>
            <p:cNvPr id="25" name="Rectangle 24"/>
            <p:cNvSpPr/>
            <p:nvPr/>
          </p:nvSpPr>
          <p:spPr>
            <a:xfrm rot="20369977" flipV="1">
              <a:off x="-3776184" y="1867955"/>
              <a:ext cx="533400" cy="26146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0369977" flipV="1">
              <a:off x="-3201964" y="4361307"/>
              <a:ext cx="533400" cy="671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70379" y="3759659"/>
            <a:ext cx="244137" cy="642552"/>
            <a:chOff x="-1366730" y="1843361"/>
            <a:chExt cx="1111706" cy="3245137"/>
          </a:xfrm>
        </p:grpSpPr>
        <p:sp>
          <p:nvSpPr>
            <p:cNvPr id="23" name="Rectangle 22"/>
            <p:cNvSpPr/>
            <p:nvPr/>
          </p:nvSpPr>
          <p:spPr>
            <a:xfrm rot="20369977" flipV="1">
              <a:off x="-1366730" y="1843361"/>
              <a:ext cx="533400" cy="2489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0369977" flipV="1">
              <a:off x="-788424" y="4207622"/>
              <a:ext cx="533400" cy="880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 y="3733800"/>
            <a:ext cx="307399" cy="624389"/>
            <a:chOff x="-1760980" y="1891072"/>
            <a:chExt cx="1399778" cy="3153404"/>
          </a:xfrm>
        </p:grpSpPr>
        <p:sp>
          <p:nvSpPr>
            <p:cNvPr id="31" name="Rectangle 30"/>
            <p:cNvSpPr/>
            <p:nvPr/>
          </p:nvSpPr>
          <p:spPr>
            <a:xfrm rot="1230023">
              <a:off x="-1348207" y="2684809"/>
              <a:ext cx="533400" cy="1675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230023">
              <a:off x="-894602" y="1891072"/>
              <a:ext cx="533400" cy="87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30023">
              <a:off x="-1760980" y="4251644"/>
              <a:ext cx="533400" cy="792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315890" y="2726962"/>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768296" y="2687999"/>
            <a:ext cx="1284309" cy="198365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66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2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3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6192</Words>
  <Application>Microsoft Macintosh PowerPoint</Application>
  <PresentationFormat>On-screen Show (4:3)</PresentationFormat>
  <Paragraphs>1054</Paragraphs>
  <Slides>129</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129</vt:i4>
      </vt:variant>
    </vt:vector>
  </HeadingPairs>
  <TitlesOfParts>
    <vt:vector size="133" baseType="lpstr">
      <vt:lpstr>Calibri</vt:lpstr>
      <vt:lpstr>Times New Roman</vt:lpstr>
      <vt:lpstr>Arial</vt:lpstr>
      <vt:lpstr>Office Theme</vt:lpstr>
      <vt:lpstr>Press the F5 button on your keyboard to start the tutorial</vt:lpstr>
      <vt:lpstr>Meiosis Tutorial</vt:lpstr>
      <vt:lpstr>Mitosis Review</vt:lpstr>
      <vt:lpstr>Mitosis Review</vt:lpstr>
      <vt:lpstr>Mitosis Review</vt:lpstr>
      <vt:lpstr>Mitosis Review</vt:lpstr>
      <vt:lpstr>Interphase</vt:lpstr>
      <vt:lpstr>Interphase</vt:lpstr>
      <vt:lpstr>Interphase</vt:lpstr>
      <vt:lpstr>Interphase</vt:lpstr>
      <vt:lpstr>Interphase</vt:lpstr>
      <vt:lpstr>Interphase</vt:lpstr>
      <vt:lpstr>Interphase</vt:lpstr>
      <vt:lpstr>Interphase</vt:lpstr>
      <vt:lpstr>Interphase</vt:lpstr>
      <vt:lpstr>Interphase</vt:lpstr>
      <vt:lpstr>Interphase</vt:lpstr>
      <vt:lpstr>Prophase of Mitosis</vt:lpstr>
      <vt:lpstr>Prophase of Mitosis</vt:lpstr>
      <vt:lpstr>Prophase of Mitosis</vt:lpstr>
      <vt:lpstr>Prophase of Mitosis</vt:lpstr>
      <vt:lpstr>Prophase of Mitosis</vt:lpstr>
      <vt:lpstr>Prophase of Mitosis</vt:lpstr>
      <vt:lpstr>Metaphase of Mitosis</vt:lpstr>
      <vt:lpstr>Metaphase of Mitosis</vt:lpstr>
      <vt:lpstr>Metaphase of Mitosis</vt:lpstr>
      <vt:lpstr>Anaphase of Mitosis</vt:lpstr>
      <vt:lpstr>Anaphase of Mitosis</vt:lpstr>
      <vt:lpstr>Anaphase of Mitosis</vt:lpstr>
      <vt:lpstr>Telophase of Mitosis</vt:lpstr>
      <vt:lpstr>Telophase of Mitosis</vt:lpstr>
      <vt:lpstr>Telophase of Mitosis</vt:lpstr>
      <vt:lpstr>Telophase of Mitosis</vt:lpstr>
      <vt:lpstr>Telophase of Mitosis</vt:lpstr>
      <vt:lpstr>Telophase of Mitosis</vt:lpstr>
      <vt:lpstr>Telophase of Mitosis</vt:lpstr>
      <vt:lpstr>Mitosis Quiz</vt:lpstr>
      <vt:lpstr>Mitosis Quiz</vt:lpstr>
      <vt:lpstr>Mitosis Quiz</vt:lpstr>
      <vt:lpstr>Mitosis Quiz</vt:lpstr>
      <vt:lpstr>Mitosis Quiz</vt:lpstr>
      <vt:lpstr>Now for Meiosis</vt:lpstr>
      <vt:lpstr>Now for Meiosis</vt:lpstr>
      <vt:lpstr>Now for Meiosis</vt:lpstr>
      <vt:lpstr>Now for Meiosis</vt:lpstr>
      <vt:lpstr>Now for Meiosis</vt:lpstr>
      <vt:lpstr>Now for Meiosis</vt:lpstr>
      <vt:lpstr>Now for Meiosis</vt:lpstr>
      <vt:lpstr>Now for Meiosis</vt:lpstr>
      <vt:lpstr>Now for Meiosis</vt:lpstr>
      <vt:lpstr>Now for Meiosis</vt:lpstr>
      <vt:lpstr>Now for Meiosis</vt:lpstr>
      <vt:lpstr>Now for Meiosis</vt:lpstr>
      <vt:lpstr>Now for Meiosis</vt:lpstr>
      <vt:lpstr>Now for Meiosis</vt:lpstr>
      <vt:lpstr>Germ Cells</vt:lpstr>
      <vt:lpstr>Germ Cells</vt:lpstr>
      <vt:lpstr>Germ Cells</vt:lpstr>
      <vt:lpstr>Germ Cells</vt:lpstr>
      <vt:lpstr>Germ Cells</vt:lpstr>
      <vt:lpstr>Germ Cells</vt:lpstr>
      <vt:lpstr>Germ Cells</vt:lpstr>
      <vt:lpstr>Interphase</vt:lpstr>
      <vt:lpstr>Interphase</vt:lpstr>
      <vt:lpstr>Interphase</vt:lpstr>
      <vt:lpstr>Interphase</vt:lpstr>
      <vt:lpstr>Interphase</vt:lpstr>
      <vt:lpstr>Prophase 1 of Meiosis</vt:lpstr>
      <vt:lpstr>Prophase 1 of Meiosis</vt:lpstr>
      <vt:lpstr>Prophase 1 of Meiosis</vt:lpstr>
      <vt:lpstr>Prophase 1 of Meiosis</vt:lpstr>
      <vt:lpstr>Prophase 1 of Meiosis</vt:lpstr>
      <vt:lpstr>Prophase 1 of Meiosis</vt:lpstr>
      <vt:lpstr>Prophase 1 of Meiosis</vt:lpstr>
      <vt:lpstr>Prophase 1 of Meiosis</vt:lpstr>
      <vt:lpstr>Tetrads</vt:lpstr>
      <vt:lpstr>Tetrads</vt:lpstr>
      <vt:lpstr>Tetrads</vt:lpstr>
      <vt:lpstr>Tetrads</vt:lpstr>
      <vt:lpstr>Tetrads</vt:lpstr>
      <vt:lpstr>Crossing Over</vt:lpstr>
      <vt:lpstr>Crossing Over</vt:lpstr>
      <vt:lpstr>Crossing Over</vt:lpstr>
      <vt:lpstr>Crossing Over</vt:lpstr>
      <vt:lpstr>Crossing Over</vt:lpstr>
      <vt:lpstr>Crossing Over</vt:lpstr>
      <vt:lpstr>Crossing Over</vt:lpstr>
      <vt:lpstr>Crossing Over</vt:lpstr>
      <vt:lpstr>Crossing Over</vt:lpstr>
      <vt:lpstr>Crossing Over</vt:lpstr>
      <vt:lpstr>Crossing Over</vt:lpstr>
      <vt:lpstr>Metaphase 1 of Meiosis</vt:lpstr>
      <vt:lpstr>Metaphase 1 of Meiosis</vt:lpstr>
      <vt:lpstr>Anaphase 1 of Meiosis</vt:lpstr>
      <vt:lpstr>Anaphase 1 of Meiosis</vt:lpstr>
      <vt:lpstr>Anaphase 1 of Meiosis</vt:lpstr>
      <vt:lpstr>Telophase 1 of Meiosis</vt:lpstr>
      <vt:lpstr>Telophase 1 of Meiosis</vt:lpstr>
      <vt:lpstr>Telophase 1 of Meiosis</vt:lpstr>
      <vt:lpstr>Telophase 1 of Meiosis</vt:lpstr>
      <vt:lpstr>Telophase 1 of Meiosis</vt:lpstr>
      <vt:lpstr>Prophase 2 of Meiosis</vt:lpstr>
      <vt:lpstr>Prophase 2 of Meiosis</vt:lpstr>
      <vt:lpstr>Prophase 2 of Meiosis</vt:lpstr>
      <vt:lpstr>Metaphase 2 of Meiosis</vt:lpstr>
      <vt:lpstr>Metaphase 2 of Meiosis</vt:lpstr>
      <vt:lpstr>Anaphase 2 of Meiosis</vt:lpstr>
      <vt:lpstr>Anaphase 2 of Meiosis</vt:lpstr>
      <vt:lpstr>Anaphase 2 of Meiosis</vt:lpstr>
      <vt:lpstr>Anaphase 2 of Meiosis</vt:lpstr>
      <vt:lpstr>Telophase 2 of Meiosis</vt:lpstr>
      <vt:lpstr>Telophase 2 of Meiosis</vt:lpstr>
      <vt:lpstr>Telophase 2 of Meiosis</vt:lpstr>
      <vt:lpstr>Telophase 2 of Meiosis</vt:lpstr>
      <vt:lpstr>Telophase 2 of Meiosis</vt:lpstr>
      <vt:lpstr>Telophase 2 of Meiosis</vt:lpstr>
      <vt:lpstr>Telophase 2 of Meiosis</vt:lpstr>
      <vt:lpstr>Telophase 2 of Meiosis</vt:lpstr>
      <vt:lpstr>Telophase 2 of Meiosis</vt:lpstr>
      <vt:lpstr>Telophase 2 of Meiosis</vt:lpstr>
      <vt:lpstr>Telophase 2 of Meiosis</vt:lpstr>
      <vt:lpstr>Meiosis Review Quiz</vt:lpstr>
      <vt:lpstr>Meiosis Review Quiz</vt:lpstr>
      <vt:lpstr>Meiosis Review Quiz</vt:lpstr>
      <vt:lpstr>Meiosis Review Quiz</vt:lpstr>
      <vt:lpstr>Meiosis Review Quiz</vt:lpstr>
      <vt:lpstr>Meiosis Review Quiz</vt:lpstr>
      <vt:lpstr>Meiosis Review Quiz</vt:lpstr>
      <vt:lpstr>Finished</vt:lpstr>
    </vt:vector>
  </TitlesOfParts>
  <Company>BHUSD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kkobe</dc:creator>
  <cp:lastModifiedBy>Microsoft Office User</cp:lastModifiedBy>
  <cp:revision>132</cp:revision>
  <dcterms:created xsi:type="dcterms:W3CDTF">2011-07-27T16:20:32Z</dcterms:created>
  <dcterms:modified xsi:type="dcterms:W3CDTF">2016-03-03T17:16:34Z</dcterms:modified>
</cp:coreProperties>
</file>